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3" r:id="rId9"/>
    <p:sldId id="264" r:id="rId10"/>
    <p:sldId id="265" r:id="rId11"/>
    <p:sldId id="276" r:id="rId12"/>
    <p:sldId id="277" r:id="rId13"/>
    <p:sldId id="266" r:id="rId14"/>
    <p:sldId id="267" r:id="rId15"/>
    <p:sldId id="268" r:id="rId16"/>
    <p:sldId id="269" r:id="rId17"/>
    <p:sldId id="270" r:id="rId18"/>
    <p:sldId id="271" r:id="rId19"/>
    <p:sldId id="287" r:id="rId20"/>
    <p:sldId id="283" r:id="rId21"/>
    <p:sldId id="284" r:id="rId22"/>
    <p:sldId id="285" r:id="rId23"/>
    <p:sldId id="286" r:id="rId24"/>
    <p:sldId id="278" r:id="rId25"/>
    <p:sldId id="279" r:id="rId26"/>
    <p:sldId id="280" r:id="rId27"/>
    <p:sldId id="281" r:id="rId28"/>
    <p:sldId id="282" r:id="rId29"/>
    <p:sldId id="291" r:id="rId30"/>
    <p:sldId id="290" r:id="rId31"/>
    <p:sldId id="288" r:id="rId32"/>
    <p:sldId id="289"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40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0E45C09-9AE3-495F-99EF-1ED1C22421C2}" type="datetimeFigureOut">
              <a:rPr lang="en-GB" smtClean="0"/>
              <a:t>06/04/2013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5BD7E2A-7555-4DEC-9CEC-3D927616BA33}" type="slidenum">
              <a:rPr lang="en-GB" smtClean="0"/>
              <a:t>‹#›</a:t>
            </a:fld>
            <a:endParaRPr lang="en-GB"/>
          </a:p>
        </p:txBody>
      </p:sp>
    </p:spTree>
    <p:extLst>
      <p:ext uri="{BB962C8B-B14F-4D97-AF65-F5344CB8AC3E}">
        <p14:creationId xmlns:p14="http://schemas.microsoft.com/office/powerpoint/2010/main" val="40925641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E45C09-9AE3-495F-99EF-1ED1C22421C2}" type="datetimeFigureOut">
              <a:rPr lang="en-GB" smtClean="0"/>
              <a:t>06/04/2013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5BD7E2A-7555-4DEC-9CEC-3D927616BA33}" type="slidenum">
              <a:rPr lang="en-GB" smtClean="0"/>
              <a:t>‹#›</a:t>
            </a:fld>
            <a:endParaRPr lang="en-GB"/>
          </a:p>
        </p:txBody>
      </p:sp>
    </p:spTree>
    <p:extLst>
      <p:ext uri="{BB962C8B-B14F-4D97-AF65-F5344CB8AC3E}">
        <p14:creationId xmlns:p14="http://schemas.microsoft.com/office/powerpoint/2010/main" val="3459647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E45C09-9AE3-495F-99EF-1ED1C22421C2}" type="datetimeFigureOut">
              <a:rPr lang="en-GB" smtClean="0"/>
              <a:t>06/04/2013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5BD7E2A-7555-4DEC-9CEC-3D927616BA33}" type="slidenum">
              <a:rPr lang="en-GB" smtClean="0"/>
              <a:t>‹#›</a:t>
            </a:fld>
            <a:endParaRPr lang="en-GB"/>
          </a:p>
        </p:txBody>
      </p:sp>
    </p:spTree>
    <p:extLst>
      <p:ext uri="{BB962C8B-B14F-4D97-AF65-F5344CB8AC3E}">
        <p14:creationId xmlns:p14="http://schemas.microsoft.com/office/powerpoint/2010/main" val="5684880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E45C09-9AE3-495F-99EF-1ED1C22421C2}" type="datetimeFigureOut">
              <a:rPr lang="en-GB" smtClean="0"/>
              <a:t>06/04/2013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5BD7E2A-7555-4DEC-9CEC-3D927616BA33}" type="slidenum">
              <a:rPr lang="en-GB" smtClean="0"/>
              <a:t>‹#›</a:t>
            </a:fld>
            <a:endParaRPr lang="en-GB"/>
          </a:p>
        </p:txBody>
      </p:sp>
    </p:spTree>
    <p:extLst>
      <p:ext uri="{BB962C8B-B14F-4D97-AF65-F5344CB8AC3E}">
        <p14:creationId xmlns:p14="http://schemas.microsoft.com/office/powerpoint/2010/main" val="907806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0E45C09-9AE3-495F-99EF-1ED1C22421C2}" type="datetimeFigureOut">
              <a:rPr lang="en-GB" smtClean="0"/>
              <a:t>06/04/2013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5BD7E2A-7555-4DEC-9CEC-3D927616BA33}" type="slidenum">
              <a:rPr lang="en-GB" smtClean="0"/>
              <a:t>‹#›</a:t>
            </a:fld>
            <a:endParaRPr lang="en-GB"/>
          </a:p>
        </p:txBody>
      </p:sp>
    </p:spTree>
    <p:extLst>
      <p:ext uri="{BB962C8B-B14F-4D97-AF65-F5344CB8AC3E}">
        <p14:creationId xmlns:p14="http://schemas.microsoft.com/office/powerpoint/2010/main" val="23597639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0E45C09-9AE3-495F-99EF-1ED1C22421C2}" type="datetimeFigureOut">
              <a:rPr lang="en-GB" smtClean="0"/>
              <a:t>06/04/2013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5BD7E2A-7555-4DEC-9CEC-3D927616BA33}" type="slidenum">
              <a:rPr lang="en-GB" smtClean="0"/>
              <a:t>‹#›</a:t>
            </a:fld>
            <a:endParaRPr lang="en-GB"/>
          </a:p>
        </p:txBody>
      </p:sp>
    </p:spTree>
    <p:extLst>
      <p:ext uri="{BB962C8B-B14F-4D97-AF65-F5344CB8AC3E}">
        <p14:creationId xmlns:p14="http://schemas.microsoft.com/office/powerpoint/2010/main" val="3914077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0E45C09-9AE3-495F-99EF-1ED1C22421C2}" type="datetimeFigureOut">
              <a:rPr lang="en-GB" smtClean="0"/>
              <a:t>06/04/2013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5BD7E2A-7555-4DEC-9CEC-3D927616BA33}" type="slidenum">
              <a:rPr lang="en-GB" smtClean="0"/>
              <a:t>‹#›</a:t>
            </a:fld>
            <a:endParaRPr lang="en-GB"/>
          </a:p>
        </p:txBody>
      </p:sp>
    </p:spTree>
    <p:extLst>
      <p:ext uri="{BB962C8B-B14F-4D97-AF65-F5344CB8AC3E}">
        <p14:creationId xmlns:p14="http://schemas.microsoft.com/office/powerpoint/2010/main" val="25544920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0E45C09-9AE3-495F-99EF-1ED1C22421C2}" type="datetimeFigureOut">
              <a:rPr lang="en-GB" smtClean="0"/>
              <a:t>06/04/2013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5BD7E2A-7555-4DEC-9CEC-3D927616BA33}" type="slidenum">
              <a:rPr lang="en-GB" smtClean="0"/>
              <a:t>‹#›</a:t>
            </a:fld>
            <a:endParaRPr lang="en-GB"/>
          </a:p>
        </p:txBody>
      </p:sp>
    </p:spTree>
    <p:extLst>
      <p:ext uri="{BB962C8B-B14F-4D97-AF65-F5344CB8AC3E}">
        <p14:creationId xmlns:p14="http://schemas.microsoft.com/office/powerpoint/2010/main" val="21319933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E45C09-9AE3-495F-99EF-1ED1C22421C2}" type="datetimeFigureOut">
              <a:rPr lang="en-GB" smtClean="0"/>
              <a:t>06/04/2013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5BD7E2A-7555-4DEC-9CEC-3D927616BA33}" type="slidenum">
              <a:rPr lang="en-GB" smtClean="0"/>
              <a:t>‹#›</a:t>
            </a:fld>
            <a:endParaRPr lang="en-GB"/>
          </a:p>
        </p:txBody>
      </p:sp>
    </p:spTree>
    <p:extLst>
      <p:ext uri="{BB962C8B-B14F-4D97-AF65-F5344CB8AC3E}">
        <p14:creationId xmlns:p14="http://schemas.microsoft.com/office/powerpoint/2010/main" val="8428099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E45C09-9AE3-495F-99EF-1ED1C22421C2}" type="datetimeFigureOut">
              <a:rPr lang="en-GB" smtClean="0"/>
              <a:t>06/04/2013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5BD7E2A-7555-4DEC-9CEC-3D927616BA33}" type="slidenum">
              <a:rPr lang="en-GB" smtClean="0"/>
              <a:t>‹#›</a:t>
            </a:fld>
            <a:endParaRPr lang="en-GB"/>
          </a:p>
        </p:txBody>
      </p:sp>
    </p:spTree>
    <p:extLst>
      <p:ext uri="{BB962C8B-B14F-4D97-AF65-F5344CB8AC3E}">
        <p14:creationId xmlns:p14="http://schemas.microsoft.com/office/powerpoint/2010/main" val="1037072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E45C09-9AE3-495F-99EF-1ED1C22421C2}" type="datetimeFigureOut">
              <a:rPr lang="en-GB" smtClean="0"/>
              <a:t>06/04/2013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5BD7E2A-7555-4DEC-9CEC-3D927616BA33}" type="slidenum">
              <a:rPr lang="en-GB" smtClean="0"/>
              <a:t>‹#›</a:t>
            </a:fld>
            <a:endParaRPr lang="en-GB"/>
          </a:p>
        </p:txBody>
      </p:sp>
    </p:spTree>
    <p:extLst>
      <p:ext uri="{BB962C8B-B14F-4D97-AF65-F5344CB8AC3E}">
        <p14:creationId xmlns:p14="http://schemas.microsoft.com/office/powerpoint/2010/main" val="1960136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gs>
            <a:gs pos="39999">
              <a:srgbClr val="85C2FF"/>
            </a:gs>
            <a:gs pos="70000">
              <a:srgbClr val="C4D6EB"/>
            </a:gs>
            <a:gs pos="100000">
              <a:srgbClr val="FFEBFA"/>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E45C09-9AE3-495F-99EF-1ED1C22421C2}" type="datetimeFigureOut">
              <a:rPr lang="en-GB" smtClean="0"/>
              <a:t>06/04/2013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BD7E2A-7555-4DEC-9CEC-3D927616BA33}" type="slidenum">
              <a:rPr lang="en-GB" smtClean="0"/>
              <a:t>‹#›</a:t>
            </a:fld>
            <a:endParaRPr lang="en-GB"/>
          </a:p>
        </p:txBody>
      </p:sp>
    </p:spTree>
    <p:extLst>
      <p:ext uri="{BB962C8B-B14F-4D97-AF65-F5344CB8AC3E}">
        <p14:creationId xmlns:p14="http://schemas.microsoft.com/office/powerpoint/2010/main" val="943318648"/>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ChangeArrowheads="1"/>
          </p:cNvSpPr>
          <p:nvPr/>
        </p:nvSpPr>
        <p:spPr bwMode="auto">
          <a:xfrm>
            <a:off x="1128792" y="970189"/>
            <a:ext cx="7006347" cy="1631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ctr" eaLnBrk="1" hangingPunct="1">
              <a:spcBef>
                <a:spcPct val="50000"/>
              </a:spcBef>
            </a:pPr>
            <a:r>
              <a:rPr lang="en-GB" sz="5000" dirty="0" smtClean="0">
                <a:latin typeface="+mn-lt"/>
              </a:rPr>
              <a:t>Catering for the Demands of a Brave New World</a:t>
            </a:r>
            <a:endParaRPr lang="en-GB" sz="5000" dirty="0">
              <a:latin typeface="+mn-lt"/>
            </a:endParaRPr>
          </a:p>
        </p:txBody>
      </p:sp>
      <p:sp>
        <p:nvSpPr>
          <p:cNvPr id="5" name="TextBox 5"/>
          <p:cNvSpPr txBox="1">
            <a:spLocks noChangeArrowheads="1"/>
          </p:cNvSpPr>
          <p:nvPr/>
        </p:nvSpPr>
        <p:spPr bwMode="auto">
          <a:xfrm>
            <a:off x="2756118" y="4518720"/>
            <a:ext cx="361791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2400" b="1" dirty="0">
                <a:solidFill>
                  <a:schemeClr val="accent2">
                    <a:lumMod val="75000"/>
                  </a:schemeClr>
                </a:solidFill>
                <a:latin typeface="Calibri" pitchFamily="34" charset="0"/>
              </a:rPr>
              <a:t>Douglas Bell</a:t>
            </a:r>
          </a:p>
        </p:txBody>
      </p:sp>
      <p:sp>
        <p:nvSpPr>
          <p:cNvPr id="6" name="TextBox 6"/>
          <p:cNvSpPr txBox="1">
            <a:spLocks noChangeArrowheads="1"/>
          </p:cNvSpPr>
          <p:nvPr/>
        </p:nvSpPr>
        <p:spPr bwMode="auto">
          <a:xfrm>
            <a:off x="625693" y="4948477"/>
            <a:ext cx="8077200" cy="1262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2400" b="1" dirty="0">
                <a:solidFill>
                  <a:schemeClr val="accent2">
                    <a:lumMod val="75000"/>
                  </a:schemeClr>
                </a:solidFill>
                <a:latin typeface="Calibri" pitchFamily="34" charset="0"/>
              </a:rPr>
              <a:t>Associate Professor</a:t>
            </a:r>
          </a:p>
          <a:p>
            <a:pPr algn="ctr" eaLnBrk="1" hangingPunct="1"/>
            <a:r>
              <a:rPr lang="en-US" sz="2400" b="1" dirty="0">
                <a:solidFill>
                  <a:schemeClr val="accent2">
                    <a:lumMod val="75000"/>
                  </a:schemeClr>
                </a:solidFill>
                <a:latin typeface="Calibri" pitchFamily="34" charset="0"/>
              </a:rPr>
              <a:t>Head of Centre for English Language Education (CELE)</a:t>
            </a:r>
          </a:p>
          <a:p>
            <a:pPr algn="ctr" eaLnBrk="1" hangingPunct="1"/>
            <a:endParaRPr lang="en-US" sz="400" b="1" dirty="0">
              <a:solidFill>
                <a:schemeClr val="accent2">
                  <a:lumMod val="75000"/>
                </a:schemeClr>
              </a:solidFill>
              <a:latin typeface="Calibri" pitchFamily="34" charset="0"/>
            </a:endParaRPr>
          </a:p>
          <a:p>
            <a:pPr algn="ctr" eaLnBrk="1" hangingPunct="1"/>
            <a:r>
              <a:rPr lang="en-US" sz="2400" b="1" dirty="0">
                <a:solidFill>
                  <a:schemeClr val="accent2">
                    <a:lumMod val="75000"/>
                  </a:schemeClr>
                </a:solidFill>
                <a:latin typeface="Calibri" pitchFamily="34" charset="0"/>
              </a:rPr>
              <a:t>Director of Preliminary Year </a:t>
            </a:r>
            <a:r>
              <a:rPr lang="en-US" sz="2400" b="1" dirty="0" err="1">
                <a:solidFill>
                  <a:schemeClr val="accent2">
                    <a:lumMod val="75000"/>
                  </a:schemeClr>
                </a:solidFill>
                <a:latin typeface="Calibri" pitchFamily="34" charset="0"/>
              </a:rPr>
              <a:t>Programmes</a:t>
            </a:r>
            <a:endParaRPr lang="en-US" sz="2400" b="1" dirty="0">
              <a:solidFill>
                <a:schemeClr val="accent2">
                  <a:lumMod val="75000"/>
                </a:schemeClr>
              </a:solidFill>
              <a:latin typeface="Calibri" pitchFamily="34" charset="0"/>
            </a:endParaRPr>
          </a:p>
        </p:txBody>
      </p:sp>
      <p:sp>
        <p:nvSpPr>
          <p:cNvPr id="7" name="TextBox 5"/>
          <p:cNvSpPr txBox="1">
            <a:spLocks noChangeArrowheads="1"/>
          </p:cNvSpPr>
          <p:nvPr/>
        </p:nvSpPr>
        <p:spPr bwMode="auto">
          <a:xfrm>
            <a:off x="1365179" y="2762792"/>
            <a:ext cx="6598227"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2400" b="1" dirty="0" smtClean="0">
                <a:latin typeface="Calibri" pitchFamily="34" charset="0"/>
              </a:rPr>
              <a:t>Managing the Transition of Teachers between General English Language Teaching and the Teaching of English for Academic Purposes</a:t>
            </a:r>
            <a:endParaRPr lang="en-US" sz="2400" b="1" dirty="0">
              <a:latin typeface="Calibri" pitchFamily="34" charset="0"/>
            </a:endParaRPr>
          </a:p>
        </p:txBody>
      </p:sp>
      <p:sp>
        <p:nvSpPr>
          <p:cNvPr id="8" name="TextBox 5"/>
          <p:cNvSpPr txBox="1">
            <a:spLocks noChangeArrowheads="1"/>
          </p:cNvSpPr>
          <p:nvPr/>
        </p:nvSpPr>
        <p:spPr bwMode="auto">
          <a:xfrm>
            <a:off x="1338760" y="6145041"/>
            <a:ext cx="6858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2400" b="1" dirty="0" smtClean="0">
                <a:solidFill>
                  <a:schemeClr val="accent2">
                    <a:lumMod val="75000"/>
                  </a:schemeClr>
                </a:solidFill>
                <a:latin typeface="Calibri" pitchFamily="34" charset="0"/>
              </a:rPr>
              <a:t>University of Nottingham Ningbo China</a:t>
            </a:r>
            <a:endParaRPr lang="en-US" sz="2400" b="1" dirty="0">
              <a:solidFill>
                <a:schemeClr val="accent2">
                  <a:lumMod val="75000"/>
                </a:schemeClr>
              </a:solidFill>
              <a:latin typeface="Calibri" pitchFamily="34" charset="0"/>
            </a:endParaRPr>
          </a:p>
        </p:txBody>
      </p:sp>
    </p:spTree>
    <p:extLst>
      <p:ext uri="{BB962C8B-B14F-4D97-AF65-F5344CB8AC3E}">
        <p14:creationId xmlns:p14="http://schemas.microsoft.com/office/powerpoint/2010/main" val="12247304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373082" y="630627"/>
            <a:ext cx="8015342" cy="615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r>
              <a:rPr lang="en-GB" sz="3400" dirty="0">
                <a:latin typeface="+mn-lt"/>
              </a:rPr>
              <a:t>What </a:t>
            </a:r>
            <a:r>
              <a:rPr lang="en-GB" sz="3400" dirty="0" smtClean="0">
                <a:latin typeface="+mn-lt"/>
              </a:rPr>
              <a:t>makes teaching EAP different?</a:t>
            </a:r>
            <a:endParaRPr lang="en-GB" sz="3400" dirty="0">
              <a:latin typeface="+mn-lt"/>
            </a:endParaRPr>
          </a:p>
        </p:txBody>
      </p:sp>
      <p:sp>
        <p:nvSpPr>
          <p:cNvPr id="3" name="Rectangle 10"/>
          <p:cNvSpPr>
            <a:spLocks noChangeArrowheads="1"/>
          </p:cNvSpPr>
          <p:nvPr/>
        </p:nvSpPr>
        <p:spPr bwMode="auto">
          <a:xfrm>
            <a:off x="470029" y="2133600"/>
            <a:ext cx="8286750"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defRPr/>
            </a:pPr>
            <a:r>
              <a:rPr lang="en-GB" sz="2200" dirty="0">
                <a:latin typeface="Calibri" pitchFamily="34" charset="0"/>
                <a:cs typeface="Calibri" pitchFamily="34" charset="0"/>
              </a:rPr>
              <a:t>(</a:t>
            </a:r>
            <a:r>
              <a:rPr lang="en-GB" sz="2200" dirty="0" err="1">
                <a:latin typeface="Calibri" pitchFamily="34" charset="0"/>
                <a:cs typeface="Calibri" pitchFamily="34" charset="0"/>
              </a:rPr>
              <a:t>Krzanowski</a:t>
            </a:r>
            <a:r>
              <a:rPr lang="en-GB" sz="2200" dirty="0">
                <a:latin typeface="Calibri" pitchFamily="34" charset="0"/>
                <a:cs typeface="Calibri" pitchFamily="34" charset="0"/>
              </a:rPr>
              <a:t>, 2001; </a:t>
            </a:r>
            <a:r>
              <a:rPr lang="en-GB" sz="2200" dirty="0" err="1">
                <a:latin typeface="Calibri" pitchFamily="34" charset="0"/>
                <a:cs typeface="Calibri" pitchFamily="34" charset="0"/>
              </a:rPr>
              <a:t>Sharpling</a:t>
            </a:r>
            <a:r>
              <a:rPr lang="en-GB" sz="2200" dirty="0">
                <a:latin typeface="Calibri" pitchFamily="34" charset="0"/>
                <a:cs typeface="Calibri" pitchFamily="34" charset="0"/>
              </a:rPr>
              <a:t>, 2002; Bell, 2005; Alexander, 2012)</a:t>
            </a:r>
          </a:p>
        </p:txBody>
      </p:sp>
      <p:sp>
        <p:nvSpPr>
          <p:cNvPr id="4" name="Rectangle 11"/>
          <p:cNvSpPr>
            <a:spLocks noChangeArrowheads="1"/>
          </p:cNvSpPr>
          <p:nvPr/>
        </p:nvSpPr>
        <p:spPr bwMode="auto">
          <a:xfrm>
            <a:off x="404942" y="1504950"/>
            <a:ext cx="4363374"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sz="3000" b="1" dirty="0">
                <a:latin typeface="Calibri" pitchFamily="34" charset="0"/>
                <a:cs typeface="Calibri" pitchFamily="34" charset="0"/>
              </a:rPr>
              <a:t>Further Defining Features:</a:t>
            </a:r>
          </a:p>
        </p:txBody>
      </p:sp>
      <p:sp>
        <p:nvSpPr>
          <p:cNvPr id="5" name="Rectangle 3"/>
          <p:cNvSpPr txBox="1">
            <a:spLocks noChangeArrowheads="1"/>
          </p:cNvSpPr>
          <p:nvPr/>
        </p:nvSpPr>
        <p:spPr bwMode="auto">
          <a:xfrm>
            <a:off x="470029" y="2781300"/>
            <a:ext cx="8189913" cy="347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20000"/>
              </a:spcBef>
              <a:buClr>
                <a:schemeClr val="accent1"/>
              </a:buClr>
              <a:buSzPct val="70000"/>
              <a:buFont typeface="Wingdings" pitchFamily="2" charset="2"/>
              <a:buChar char="v"/>
            </a:pPr>
            <a:r>
              <a:rPr lang="en-US" sz="2800" dirty="0">
                <a:solidFill>
                  <a:schemeClr val="accent2">
                    <a:lumMod val="75000"/>
                  </a:schemeClr>
                </a:solidFill>
                <a:latin typeface="Calibri" pitchFamily="34" charset="0"/>
                <a:cs typeface="Calibri" pitchFamily="34" charset="0"/>
              </a:rPr>
              <a:t>It often uses materials informed by corpus-enhanced genre studies and critical pedagogy.</a:t>
            </a:r>
            <a:endParaRPr lang="en-US" sz="1200" dirty="0">
              <a:solidFill>
                <a:schemeClr val="accent2">
                  <a:lumMod val="75000"/>
                </a:schemeClr>
              </a:solidFill>
              <a:latin typeface="Calibri" pitchFamily="34" charset="0"/>
              <a:cs typeface="Calibri" pitchFamily="34" charset="0"/>
            </a:endParaRPr>
          </a:p>
          <a:p>
            <a:pPr eaLnBrk="1" hangingPunct="1">
              <a:spcBef>
                <a:spcPct val="20000"/>
              </a:spcBef>
              <a:buClr>
                <a:schemeClr val="accent1"/>
              </a:buClr>
              <a:buSzPct val="70000"/>
              <a:buFont typeface="Wingdings" pitchFamily="2" charset="2"/>
              <a:buChar char="v"/>
            </a:pPr>
            <a:r>
              <a:rPr lang="en-GB" sz="2800" dirty="0">
                <a:solidFill>
                  <a:schemeClr val="accent2">
                    <a:lumMod val="75000"/>
                  </a:schemeClr>
                </a:solidFill>
                <a:latin typeface="Calibri" pitchFamily="34" charset="0"/>
                <a:cs typeface="Calibri" pitchFamily="34" charset="0"/>
              </a:rPr>
              <a:t>It requires knowledge of specialist academic discourses.</a:t>
            </a:r>
          </a:p>
          <a:p>
            <a:pPr eaLnBrk="1" hangingPunct="1">
              <a:spcBef>
                <a:spcPct val="20000"/>
              </a:spcBef>
              <a:buClr>
                <a:schemeClr val="accent1"/>
              </a:buClr>
              <a:buSzPct val="70000"/>
              <a:buFont typeface="Wingdings" pitchFamily="2" charset="2"/>
              <a:buChar char="v"/>
            </a:pPr>
            <a:r>
              <a:rPr lang="en-US" sz="2800" dirty="0">
                <a:solidFill>
                  <a:schemeClr val="accent2">
                    <a:lumMod val="75000"/>
                  </a:schemeClr>
                </a:solidFill>
                <a:latin typeface="Calibri" pitchFamily="34" charset="0"/>
                <a:cs typeface="Calibri" pitchFamily="34" charset="0"/>
              </a:rPr>
              <a:t>It requires institutional awareness.</a:t>
            </a:r>
            <a:endParaRPr lang="en-GB" sz="1200" dirty="0">
              <a:solidFill>
                <a:schemeClr val="accent2">
                  <a:lumMod val="75000"/>
                </a:schemeClr>
              </a:solidFill>
              <a:latin typeface="Calibri" pitchFamily="34" charset="0"/>
              <a:cs typeface="Calibri" pitchFamily="34" charset="0"/>
            </a:endParaRPr>
          </a:p>
          <a:p>
            <a:pPr eaLnBrk="1" hangingPunct="1">
              <a:spcBef>
                <a:spcPct val="20000"/>
              </a:spcBef>
              <a:buClr>
                <a:schemeClr val="accent1"/>
              </a:buClr>
              <a:buSzPct val="70000"/>
              <a:buFont typeface="Wingdings" pitchFamily="2" charset="2"/>
              <a:buChar char="v"/>
            </a:pPr>
            <a:r>
              <a:rPr lang="en-US" sz="2800" dirty="0">
                <a:solidFill>
                  <a:schemeClr val="accent2">
                    <a:lumMod val="75000"/>
                  </a:schemeClr>
                </a:solidFill>
                <a:latin typeface="Calibri" pitchFamily="34" charset="0"/>
                <a:cs typeface="Calibri" pitchFamily="34" charset="0"/>
              </a:rPr>
              <a:t>It is an extremely ‘high stakes’ </a:t>
            </a:r>
            <a:r>
              <a:rPr lang="en-US" sz="2800" dirty="0" err="1">
                <a:solidFill>
                  <a:schemeClr val="accent2">
                    <a:lumMod val="75000"/>
                  </a:schemeClr>
                </a:solidFill>
                <a:latin typeface="Calibri" pitchFamily="34" charset="0"/>
                <a:cs typeface="Calibri" pitchFamily="34" charset="0"/>
              </a:rPr>
              <a:t>endeavour</a:t>
            </a:r>
            <a:r>
              <a:rPr lang="en-US" sz="2800" dirty="0">
                <a:solidFill>
                  <a:schemeClr val="accent2">
                    <a:lumMod val="75000"/>
                  </a:schemeClr>
                </a:solidFill>
                <a:latin typeface="Calibri" pitchFamily="34" charset="0"/>
                <a:cs typeface="Calibri" pitchFamily="34" charset="0"/>
              </a:rPr>
              <a:t> in terms of the available time.</a:t>
            </a:r>
            <a:endParaRPr lang="en-GB" sz="2800" dirty="0">
              <a:solidFill>
                <a:schemeClr val="accent2">
                  <a:lumMod val="75000"/>
                </a:schemeClr>
              </a:solidFill>
              <a:latin typeface="Calibri" pitchFamily="34" charset="0"/>
              <a:cs typeface="Calibri" pitchFamily="34" charset="0"/>
            </a:endParaRPr>
          </a:p>
          <a:p>
            <a:pPr eaLnBrk="1" hangingPunct="1">
              <a:spcBef>
                <a:spcPct val="20000"/>
              </a:spcBef>
              <a:buClr>
                <a:schemeClr val="accent1"/>
              </a:buClr>
              <a:buSzPct val="70000"/>
              <a:buFont typeface="Wingdings 2" pitchFamily="18" charset="2"/>
              <a:buChar char=""/>
            </a:pPr>
            <a:endParaRPr lang="en-GB" sz="1200" dirty="0">
              <a:solidFill>
                <a:schemeClr val="accent2">
                  <a:lumMod val="75000"/>
                </a:schemeClr>
              </a:solidFill>
              <a:latin typeface="Calibri" pitchFamily="34" charset="0"/>
              <a:cs typeface="Calibri" pitchFamily="34" charset="0"/>
            </a:endParaRPr>
          </a:p>
        </p:txBody>
      </p:sp>
    </p:spTree>
    <p:extLst>
      <p:ext uri="{BB962C8B-B14F-4D97-AF65-F5344CB8AC3E}">
        <p14:creationId xmlns:p14="http://schemas.microsoft.com/office/powerpoint/2010/main" val="1801057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Effect transition="in" filter="wipe(down)">
                                      <p:cBhvr>
                                        <p:cTn id="13" dur="500"/>
                                        <p:tgtEl>
                                          <p:spTgt spid="5">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nodeType="clickEffect">
                                  <p:stCondLst>
                                    <p:cond delay="0"/>
                                  </p:stCondLst>
                                  <p:childTnLst>
                                    <p:set>
                                      <p:cBhvr>
                                        <p:cTn id="17" dur="1" fill="hold">
                                          <p:stCondLst>
                                            <p:cond delay="0"/>
                                          </p:stCondLst>
                                        </p:cTn>
                                        <p:tgtEl>
                                          <p:spTgt spid="5">
                                            <p:txEl>
                                              <p:pRg st="1" end="1"/>
                                            </p:txEl>
                                          </p:spTgt>
                                        </p:tgtEl>
                                        <p:attrNameLst>
                                          <p:attrName>style.visibility</p:attrName>
                                        </p:attrNameLst>
                                      </p:cBhvr>
                                      <p:to>
                                        <p:strVal val="visible"/>
                                      </p:to>
                                    </p:set>
                                    <p:animEffect transition="in" filter="wipe(down)">
                                      <p:cBhvr>
                                        <p:cTn id="18" dur="500"/>
                                        <p:tgtEl>
                                          <p:spTgt spid="5">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nodeType="clickEffect">
                                  <p:stCondLst>
                                    <p:cond delay="0"/>
                                  </p:stCondLst>
                                  <p:childTnLst>
                                    <p:set>
                                      <p:cBhvr>
                                        <p:cTn id="22" dur="1" fill="hold">
                                          <p:stCondLst>
                                            <p:cond delay="0"/>
                                          </p:stCondLst>
                                        </p:cTn>
                                        <p:tgtEl>
                                          <p:spTgt spid="5">
                                            <p:txEl>
                                              <p:pRg st="2" end="2"/>
                                            </p:txEl>
                                          </p:spTgt>
                                        </p:tgtEl>
                                        <p:attrNameLst>
                                          <p:attrName>style.visibility</p:attrName>
                                        </p:attrNameLst>
                                      </p:cBhvr>
                                      <p:to>
                                        <p:strVal val="visible"/>
                                      </p:to>
                                    </p:set>
                                    <p:animEffect transition="in" filter="wipe(down)">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Effect transition="in" filter="wipe(down)">
                                      <p:cBhvr>
                                        <p:cTn id="28"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373082" y="381000"/>
            <a:ext cx="8015342" cy="1138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r>
              <a:rPr lang="en-GB" sz="3400" dirty="0">
                <a:latin typeface="+mn-lt"/>
              </a:rPr>
              <a:t>What </a:t>
            </a:r>
            <a:r>
              <a:rPr lang="en-GB" sz="3400" dirty="0" smtClean="0">
                <a:latin typeface="+mn-lt"/>
              </a:rPr>
              <a:t>challenges do teachers new to the EAP environment typically face?</a:t>
            </a:r>
            <a:endParaRPr lang="en-GB" sz="3400" dirty="0">
              <a:latin typeface="+mn-lt"/>
            </a:endParaRPr>
          </a:p>
        </p:txBody>
      </p:sp>
      <p:sp>
        <p:nvSpPr>
          <p:cNvPr id="3" name="Rectangle 3"/>
          <p:cNvSpPr txBox="1">
            <a:spLocks noChangeArrowheads="1"/>
          </p:cNvSpPr>
          <p:nvPr/>
        </p:nvSpPr>
        <p:spPr bwMode="auto">
          <a:xfrm>
            <a:off x="373081" y="1752600"/>
            <a:ext cx="8189913" cy="347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20000"/>
              </a:spcBef>
              <a:buClr>
                <a:schemeClr val="accent1"/>
              </a:buClr>
              <a:buSzPct val="70000"/>
              <a:buFont typeface="Wingdings" pitchFamily="2" charset="2"/>
              <a:buChar char="v"/>
            </a:pPr>
            <a:r>
              <a:rPr lang="en-US" sz="2600" dirty="0" smtClean="0">
                <a:solidFill>
                  <a:schemeClr val="accent2">
                    <a:lumMod val="75000"/>
                  </a:schemeClr>
                </a:solidFill>
                <a:latin typeface="Calibri" pitchFamily="34" charset="0"/>
                <a:cs typeface="Calibri" pitchFamily="34" charset="0"/>
              </a:rPr>
              <a:t>The </a:t>
            </a:r>
            <a:r>
              <a:rPr lang="en-US" sz="2600" b="1" dirty="0" smtClean="0">
                <a:solidFill>
                  <a:schemeClr val="accent2">
                    <a:lumMod val="75000"/>
                  </a:schemeClr>
                </a:solidFill>
                <a:latin typeface="Calibri" pitchFamily="34" charset="0"/>
                <a:cs typeface="Calibri" pitchFamily="34" charset="0"/>
              </a:rPr>
              <a:t>‘fun</a:t>
            </a:r>
            <a:r>
              <a:rPr lang="en-US" sz="2600" dirty="0" smtClean="0">
                <a:solidFill>
                  <a:schemeClr val="accent2">
                    <a:lumMod val="75000"/>
                  </a:schemeClr>
                </a:solidFill>
                <a:latin typeface="Calibri" pitchFamily="34" charset="0"/>
                <a:cs typeface="Calibri" pitchFamily="34" charset="0"/>
              </a:rPr>
              <a:t>’ activities that served them well in the General English classroom (games, songs, drama </a:t>
            </a:r>
            <a:r>
              <a:rPr lang="en-US" sz="2600" dirty="0" err="1" smtClean="0">
                <a:solidFill>
                  <a:schemeClr val="accent2">
                    <a:lumMod val="75000"/>
                  </a:schemeClr>
                </a:solidFill>
                <a:latin typeface="Calibri" pitchFamily="34" charset="0"/>
                <a:cs typeface="Calibri" pitchFamily="34" charset="0"/>
              </a:rPr>
              <a:t>etc</a:t>
            </a:r>
            <a:r>
              <a:rPr lang="en-US" sz="2600" dirty="0" smtClean="0">
                <a:solidFill>
                  <a:schemeClr val="accent2">
                    <a:lumMod val="75000"/>
                  </a:schemeClr>
                </a:solidFill>
                <a:latin typeface="Calibri" pitchFamily="34" charset="0"/>
                <a:cs typeface="Calibri" pitchFamily="34" charset="0"/>
              </a:rPr>
              <a:t>) are now much less likely to be needed.</a:t>
            </a:r>
          </a:p>
          <a:p>
            <a:pPr eaLnBrk="1" hangingPunct="1">
              <a:spcBef>
                <a:spcPct val="20000"/>
              </a:spcBef>
              <a:buClr>
                <a:schemeClr val="accent1"/>
              </a:buClr>
              <a:buSzPct val="70000"/>
              <a:buFont typeface="Wingdings" pitchFamily="2" charset="2"/>
              <a:buChar char="v"/>
            </a:pPr>
            <a:endParaRPr lang="en-US" sz="800" dirty="0">
              <a:solidFill>
                <a:schemeClr val="accent2">
                  <a:lumMod val="75000"/>
                </a:schemeClr>
              </a:solidFill>
              <a:latin typeface="Calibri" pitchFamily="34" charset="0"/>
              <a:cs typeface="Calibri" pitchFamily="34" charset="0"/>
            </a:endParaRPr>
          </a:p>
          <a:p>
            <a:pPr eaLnBrk="1" hangingPunct="1">
              <a:spcBef>
                <a:spcPct val="20000"/>
              </a:spcBef>
              <a:buClr>
                <a:schemeClr val="accent1"/>
              </a:buClr>
              <a:buSzPct val="70000"/>
              <a:buFont typeface="Wingdings" pitchFamily="2" charset="2"/>
              <a:buChar char="v"/>
            </a:pPr>
            <a:r>
              <a:rPr lang="en-GB" sz="2600" dirty="0" smtClean="0">
                <a:solidFill>
                  <a:schemeClr val="accent2">
                    <a:lumMod val="75000"/>
                  </a:schemeClr>
                </a:solidFill>
                <a:latin typeface="Calibri" pitchFamily="34" charset="0"/>
                <a:cs typeface="Calibri" pitchFamily="34" charset="0"/>
              </a:rPr>
              <a:t>The teaching itself is likely to be more tightly linked to the achievement of </a:t>
            </a:r>
            <a:r>
              <a:rPr lang="en-GB" sz="2600" b="1" dirty="0" smtClean="0">
                <a:solidFill>
                  <a:schemeClr val="accent2">
                    <a:lumMod val="75000"/>
                  </a:schemeClr>
                </a:solidFill>
                <a:latin typeface="Calibri" pitchFamily="34" charset="0"/>
                <a:cs typeface="Calibri" pitchFamily="34" charset="0"/>
              </a:rPr>
              <a:t>specific outcomes</a:t>
            </a:r>
            <a:r>
              <a:rPr lang="en-GB" sz="2600" dirty="0" smtClean="0">
                <a:solidFill>
                  <a:schemeClr val="accent2">
                    <a:lumMod val="75000"/>
                  </a:schemeClr>
                </a:solidFill>
                <a:latin typeface="Calibri" pitchFamily="34" charset="0"/>
                <a:cs typeface="Calibri" pitchFamily="34" charset="0"/>
              </a:rPr>
              <a:t>, some of which may be </a:t>
            </a:r>
            <a:r>
              <a:rPr lang="en-GB" sz="2600" b="1" dirty="0" smtClean="0">
                <a:solidFill>
                  <a:schemeClr val="accent2">
                    <a:lumMod val="75000"/>
                  </a:schemeClr>
                </a:solidFill>
                <a:latin typeface="Calibri" pitchFamily="34" charset="0"/>
                <a:cs typeface="Calibri" pitchFamily="34" charset="0"/>
              </a:rPr>
              <a:t>skills</a:t>
            </a:r>
            <a:r>
              <a:rPr lang="en-GB" sz="2600" dirty="0" smtClean="0">
                <a:solidFill>
                  <a:schemeClr val="accent2">
                    <a:lumMod val="75000"/>
                  </a:schemeClr>
                </a:solidFill>
                <a:latin typeface="Calibri" pitchFamily="34" charset="0"/>
                <a:cs typeface="Calibri" pitchFamily="34" charset="0"/>
              </a:rPr>
              <a:t> rather than just language-based.</a:t>
            </a:r>
          </a:p>
          <a:p>
            <a:pPr eaLnBrk="1" hangingPunct="1">
              <a:spcBef>
                <a:spcPct val="20000"/>
              </a:spcBef>
              <a:buClr>
                <a:schemeClr val="accent1"/>
              </a:buClr>
              <a:buSzPct val="70000"/>
              <a:buFont typeface="Wingdings" pitchFamily="2" charset="2"/>
              <a:buChar char="v"/>
            </a:pPr>
            <a:endParaRPr lang="en-GB" sz="800" dirty="0">
              <a:solidFill>
                <a:schemeClr val="accent2">
                  <a:lumMod val="75000"/>
                </a:schemeClr>
              </a:solidFill>
              <a:latin typeface="Calibri" pitchFamily="34" charset="0"/>
              <a:cs typeface="Calibri" pitchFamily="34" charset="0"/>
            </a:endParaRPr>
          </a:p>
          <a:p>
            <a:pPr eaLnBrk="1" hangingPunct="1">
              <a:spcBef>
                <a:spcPct val="20000"/>
              </a:spcBef>
              <a:buClr>
                <a:schemeClr val="accent1"/>
              </a:buClr>
              <a:buSzPct val="70000"/>
              <a:buFont typeface="Wingdings" pitchFamily="2" charset="2"/>
              <a:buChar char="v"/>
            </a:pPr>
            <a:r>
              <a:rPr lang="en-US" sz="2600" dirty="0" smtClean="0">
                <a:solidFill>
                  <a:schemeClr val="accent2">
                    <a:lumMod val="75000"/>
                  </a:schemeClr>
                </a:solidFill>
                <a:latin typeface="Calibri" pitchFamily="34" charset="0"/>
                <a:cs typeface="Calibri" pitchFamily="34" charset="0"/>
              </a:rPr>
              <a:t>When language </a:t>
            </a:r>
            <a:r>
              <a:rPr lang="en-US" sz="2600" i="1" dirty="0" smtClean="0">
                <a:solidFill>
                  <a:schemeClr val="accent2">
                    <a:lumMod val="75000"/>
                  </a:schemeClr>
                </a:solidFill>
                <a:latin typeface="Calibri" pitchFamily="34" charset="0"/>
                <a:cs typeface="Calibri" pitchFamily="34" charset="0"/>
              </a:rPr>
              <a:t>is</a:t>
            </a:r>
            <a:r>
              <a:rPr lang="en-US" sz="2600" dirty="0" smtClean="0">
                <a:solidFill>
                  <a:schemeClr val="accent2">
                    <a:lumMod val="75000"/>
                  </a:schemeClr>
                </a:solidFill>
                <a:latin typeface="Calibri" pitchFamily="34" charset="0"/>
                <a:cs typeface="Calibri" pitchFamily="34" charset="0"/>
              </a:rPr>
              <a:t> taught, it is more likely to be embedded within particular contexts; there will probably </a:t>
            </a:r>
            <a:r>
              <a:rPr lang="en-US" sz="2600" b="1" dirty="0" smtClean="0">
                <a:solidFill>
                  <a:schemeClr val="accent2">
                    <a:lumMod val="75000"/>
                  </a:schemeClr>
                </a:solidFill>
                <a:latin typeface="Calibri" pitchFamily="34" charset="0"/>
                <a:cs typeface="Calibri" pitchFamily="34" charset="0"/>
              </a:rPr>
              <a:t>not</a:t>
            </a:r>
            <a:r>
              <a:rPr lang="en-US" sz="2600" dirty="0" smtClean="0">
                <a:solidFill>
                  <a:schemeClr val="accent2">
                    <a:lumMod val="75000"/>
                  </a:schemeClr>
                </a:solidFill>
                <a:latin typeface="Calibri" pitchFamily="34" charset="0"/>
                <a:cs typeface="Calibri" pitchFamily="34" charset="0"/>
              </a:rPr>
              <a:t>, for example, be such an explicit or staged focus on the teaching of grammar or pronunciation.</a:t>
            </a:r>
          </a:p>
        </p:txBody>
      </p:sp>
    </p:spTree>
    <p:extLst>
      <p:ext uri="{BB962C8B-B14F-4D97-AF65-F5344CB8AC3E}">
        <p14:creationId xmlns:p14="http://schemas.microsoft.com/office/powerpoint/2010/main" val="370813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373082" y="381000"/>
            <a:ext cx="8015342" cy="11387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r>
              <a:rPr lang="en-GB" sz="3400" dirty="0">
                <a:latin typeface="+mn-lt"/>
              </a:rPr>
              <a:t>What </a:t>
            </a:r>
            <a:r>
              <a:rPr lang="en-GB" sz="3400" dirty="0" smtClean="0">
                <a:latin typeface="+mn-lt"/>
              </a:rPr>
              <a:t>challenges do teachers new to the EAP environment typically face?</a:t>
            </a:r>
            <a:endParaRPr lang="en-GB" sz="3400" dirty="0">
              <a:latin typeface="+mn-lt"/>
            </a:endParaRPr>
          </a:p>
        </p:txBody>
      </p:sp>
      <p:sp>
        <p:nvSpPr>
          <p:cNvPr id="3" name="Rectangle 3"/>
          <p:cNvSpPr txBox="1">
            <a:spLocks noChangeArrowheads="1"/>
          </p:cNvSpPr>
          <p:nvPr/>
        </p:nvSpPr>
        <p:spPr bwMode="auto">
          <a:xfrm>
            <a:off x="370064" y="1676400"/>
            <a:ext cx="8189913" cy="347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20000"/>
              </a:spcBef>
              <a:buClr>
                <a:schemeClr val="accent1"/>
              </a:buClr>
              <a:buSzPct val="70000"/>
              <a:buFont typeface="Wingdings" pitchFamily="2" charset="2"/>
              <a:buChar char="v"/>
            </a:pPr>
            <a:r>
              <a:rPr lang="en-US" sz="2600" dirty="0" smtClean="0">
                <a:solidFill>
                  <a:schemeClr val="accent2">
                    <a:lumMod val="75000"/>
                  </a:schemeClr>
                </a:solidFill>
                <a:latin typeface="Calibri" pitchFamily="34" charset="0"/>
                <a:cs typeface="Calibri" pitchFamily="34" charset="0"/>
              </a:rPr>
              <a:t>In some cases, students may have more knowledge of their subject area than the teacher. As a consequence, teachers may need to work more </a:t>
            </a:r>
            <a:r>
              <a:rPr lang="en-US" sz="2600" b="1" dirty="0" smtClean="0">
                <a:solidFill>
                  <a:schemeClr val="accent2">
                    <a:lumMod val="75000"/>
                  </a:schemeClr>
                </a:solidFill>
                <a:latin typeface="Calibri" pitchFamily="34" charset="0"/>
                <a:cs typeface="Calibri" pitchFamily="34" charset="0"/>
              </a:rPr>
              <a:t>in partnership</a:t>
            </a:r>
            <a:r>
              <a:rPr lang="en-US" sz="2600" dirty="0" smtClean="0">
                <a:solidFill>
                  <a:schemeClr val="accent2">
                    <a:lumMod val="75000"/>
                  </a:schemeClr>
                </a:solidFill>
                <a:latin typeface="Calibri" pitchFamily="34" charset="0"/>
                <a:cs typeface="Calibri" pitchFamily="34" charset="0"/>
              </a:rPr>
              <a:t> with students or as </a:t>
            </a:r>
            <a:r>
              <a:rPr lang="en-US" sz="2600" b="1" dirty="0" smtClean="0">
                <a:solidFill>
                  <a:schemeClr val="accent2">
                    <a:lumMod val="75000"/>
                  </a:schemeClr>
                </a:solidFill>
                <a:latin typeface="Calibri" pitchFamily="34" charset="0"/>
                <a:cs typeface="Calibri" pitchFamily="34" charset="0"/>
              </a:rPr>
              <a:t>facilitators</a:t>
            </a:r>
            <a:r>
              <a:rPr lang="en-US" sz="2600" dirty="0" smtClean="0">
                <a:solidFill>
                  <a:schemeClr val="accent2">
                    <a:lumMod val="75000"/>
                  </a:schemeClr>
                </a:solidFill>
                <a:latin typeface="Calibri" pitchFamily="34" charset="0"/>
                <a:cs typeface="Calibri" pitchFamily="34" charset="0"/>
              </a:rPr>
              <a:t>, rather than in their traditional role as the main source of information.</a:t>
            </a:r>
          </a:p>
          <a:p>
            <a:pPr eaLnBrk="1" hangingPunct="1">
              <a:spcBef>
                <a:spcPct val="20000"/>
              </a:spcBef>
              <a:buClr>
                <a:schemeClr val="accent1"/>
              </a:buClr>
              <a:buSzPct val="70000"/>
              <a:buFont typeface="Wingdings" pitchFamily="2" charset="2"/>
              <a:buChar char="v"/>
            </a:pPr>
            <a:endParaRPr lang="en-US" sz="1100" dirty="0" smtClean="0">
              <a:solidFill>
                <a:schemeClr val="accent2">
                  <a:lumMod val="75000"/>
                </a:schemeClr>
              </a:solidFill>
              <a:latin typeface="Calibri" pitchFamily="34" charset="0"/>
              <a:cs typeface="Calibri" pitchFamily="34" charset="0"/>
            </a:endParaRPr>
          </a:p>
          <a:p>
            <a:pPr eaLnBrk="1" hangingPunct="1">
              <a:spcBef>
                <a:spcPct val="20000"/>
              </a:spcBef>
              <a:buClr>
                <a:schemeClr val="accent1"/>
              </a:buClr>
              <a:buSzPct val="70000"/>
              <a:buFont typeface="Wingdings" pitchFamily="2" charset="2"/>
              <a:buChar char="v"/>
            </a:pPr>
            <a:r>
              <a:rPr lang="en-US" sz="2600" dirty="0" smtClean="0">
                <a:solidFill>
                  <a:schemeClr val="accent2">
                    <a:lumMod val="75000"/>
                  </a:schemeClr>
                </a:solidFill>
                <a:latin typeface="Calibri" pitchFamily="34" charset="0"/>
                <a:cs typeface="Calibri" pitchFamily="34" charset="0"/>
              </a:rPr>
              <a:t>The actual </a:t>
            </a:r>
            <a:r>
              <a:rPr lang="en-US" sz="2600" b="1" dirty="0" smtClean="0">
                <a:solidFill>
                  <a:schemeClr val="accent2">
                    <a:lumMod val="75000"/>
                  </a:schemeClr>
                </a:solidFill>
                <a:latin typeface="Calibri" pitchFamily="34" charset="0"/>
                <a:cs typeface="Calibri" pitchFamily="34" charset="0"/>
              </a:rPr>
              <a:t>content</a:t>
            </a:r>
            <a:r>
              <a:rPr lang="en-US" sz="2600" dirty="0" smtClean="0">
                <a:solidFill>
                  <a:schemeClr val="accent2">
                    <a:lumMod val="75000"/>
                  </a:schemeClr>
                </a:solidFill>
                <a:latin typeface="Calibri" pitchFamily="34" charset="0"/>
                <a:cs typeface="Calibri" pitchFamily="34" charset="0"/>
              </a:rPr>
              <a:t> of the teaching material may be completely alien to teachers and therefore require a significant amount of extra lesson preparation/reading time.</a:t>
            </a:r>
            <a:endParaRPr lang="en-GB" sz="2600" dirty="0">
              <a:solidFill>
                <a:schemeClr val="accent2">
                  <a:lumMod val="75000"/>
                </a:schemeClr>
              </a:solidFill>
              <a:latin typeface="Calibri" pitchFamily="34" charset="0"/>
              <a:cs typeface="Calibri" pitchFamily="34" charset="0"/>
            </a:endParaRPr>
          </a:p>
          <a:p>
            <a:pPr eaLnBrk="1" hangingPunct="1">
              <a:spcBef>
                <a:spcPct val="20000"/>
              </a:spcBef>
              <a:buClr>
                <a:schemeClr val="accent1"/>
              </a:buClr>
              <a:buSzPct val="70000"/>
              <a:buFont typeface="Wingdings 2" pitchFamily="18" charset="2"/>
              <a:buChar char=""/>
            </a:pPr>
            <a:endParaRPr lang="en-GB" sz="2200" dirty="0">
              <a:solidFill>
                <a:schemeClr val="accent2">
                  <a:lumMod val="75000"/>
                </a:schemeClr>
              </a:solidFill>
              <a:latin typeface="Calibri" pitchFamily="34" charset="0"/>
              <a:cs typeface="Calibri" pitchFamily="34" charset="0"/>
            </a:endParaRPr>
          </a:p>
        </p:txBody>
      </p:sp>
    </p:spTree>
    <p:extLst>
      <p:ext uri="{BB962C8B-B14F-4D97-AF65-F5344CB8AC3E}">
        <p14:creationId xmlns:p14="http://schemas.microsoft.com/office/powerpoint/2010/main" val="1778843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9"/>
          <p:cNvSpPr>
            <a:spLocks noChangeArrowheads="1"/>
          </p:cNvSpPr>
          <p:nvPr/>
        </p:nvSpPr>
        <p:spPr bwMode="auto">
          <a:xfrm>
            <a:off x="558909" y="2254740"/>
            <a:ext cx="7775575" cy="2862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sz="3600" dirty="0">
                <a:solidFill>
                  <a:srgbClr val="002060"/>
                </a:solidFill>
                <a:latin typeface="Calibri" pitchFamily="34" charset="0"/>
                <a:cs typeface="Calibri" pitchFamily="34" charset="0"/>
              </a:rPr>
              <a:t>‘a... critical step in designing the EAP curriculum is accepting that the methodologies and approaches valid in any other area of ESL are not necessarily the most appropriate for EAP.’</a:t>
            </a:r>
          </a:p>
        </p:txBody>
      </p:sp>
      <p:sp>
        <p:nvSpPr>
          <p:cNvPr id="3" name="Rectangle 2"/>
          <p:cNvSpPr>
            <a:spLocks noChangeArrowheads="1"/>
          </p:cNvSpPr>
          <p:nvPr/>
        </p:nvSpPr>
        <p:spPr bwMode="auto">
          <a:xfrm>
            <a:off x="4364987" y="5424034"/>
            <a:ext cx="4284662" cy="430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GB" sz="2200" dirty="0">
                <a:latin typeface="Calibri" pitchFamily="34" charset="0"/>
                <a:cs typeface="Calibri" pitchFamily="34" charset="0"/>
              </a:rPr>
              <a:t>(</a:t>
            </a:r>
            <a:r>
              <a:rPr lang="en-GB" sz="2200" dirty="0" err="1">
                <a:latin typeface="Calibri" pitchFamily="34" charset="0"/>
                <a:cs typeface="Calibri" pitchFamily="34" charset="0"/>
              </a:rPr>
              <a:t>Flowerdew</a:t>
            </a:r>
            <a:r>
              <a:rPr lang="en-GB" sz="2200" dirty="0">
                <a:latin typeface="Calibri" pitchFamily="34" charset="0"/>
                <a:cs typeface="Calibri" pitchFamily="34" charset="0"/>
              </a:rPr>
              <a:t> &amp; Peacock, 2001, p177)</a:t>
            </a:r>
          </a:p>
        </p:txBody>
      </p:sp>
      <p:sp>
        <p:nvSpPr>
          <p:cNvPr id="4" name="Text Box 2"/>
          <p:cNvSpPr txBox="1">
            <a:spLocks noChangeArrowheads="1"/>
          </p:cNvSpPr>
          <p:nvPr/>
        </p:nvSpPr>
        <p:spPr bwMode="auto">
          <a:xfrm>
            <a:off x="454791" y="646344"/>
            <a:ext cx="8015342"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r>
              <a:rPr lang="en-GB" sz="3200" dirty="0">
                <a:latin typeface="+mn-lt"/>
              </a:rPr>
              <a:t>What </a:t>
            </a:r>
            <a:r>
              <a:rPr lang="en-GB" sz="3200" dirty="0" smtClean="0">
                <a:latin typeface="+mn-lt"/>
              </a:rPr>
              <a:t>do teachers need to adapt when moving from EFL to EAP?</a:t>
            </a:r>
            <a:endParaRPr lang="en-GB" sz="3200" dirty="0">
              <a:latin typeface="+mn-lt"/>
            </a:endParaRPr>
          </a:p>
        </p:txBody>
      </p:sp>
    </p:spTree>
    <p:extLst>
      <p:ext uri="{BB962C8B-B14F-4D97-AF65-F5344CB8AC3E}">
        <p14:creationId xmlns:p14="http://schemas.microsoft.com/office/powerpoint/2010/main" val="3992411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bwMode="auto">
          <a:xfrm>
            <a:off x="447675" y="2304069"/>
            <a:ext cx="8424863" cy="347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20000"/>
              </a:spcBef>
              <a:buClr>
                <a:schemeClr val="accent1"/>
              </a:buClr>
              <a:buSzPct val="70000"/>
              <a:buFont typeface="Wingdings" pitchFamily="2" charset="2"/>
              <a:buChar char="v"/>
              <a:defRPr/>
            </a:pPr>
            <a:r>
              <a:rPr lang="en-US" sz="2600" dirty="0" smtClean="0">
                <a:solidFill>
                  <a:schemeClr val="accent2">
                    <a:lumMod val="75000"/>
                  </a:schemeClr>
                </a:solidFill>
                <a:latin typeface="Calibri" pitchFamily="34" charset="0"/>
                <a:cs typeface="Calibri" pitchFamily="34" charset="0"/>
              </a:rPr>
              <a:t>A </a:t>
            </a:r>
            <a:r>
              <a:rPr lang="en-US" sz="2600" b="1" dirty="0" smtClean="0">
                <a:solidFill>
                  <a:schemeClr val="accent2">
                    <a:lumMod val="75000"/>
                  </a:schemeClr>
                </a:solidFill>
                <a:latin typeface="Calibri" pitchFamily="34" charset="0"/>
                <a:cs typeface="Calibri" pitchFamily="34" charset="0"/>
              </a:rPr>
              <a:t>greater</a:t>
            </a:r>
            <a:r>
              <a:rPr lang="en-US" sz="2600" dirty="0" smtClean="0">
                <a:solidFill>
                  <a:schemeClr val="accent2">
                    <a:lumMod val="75000"/>
                  </a:schemeClr>
                </a:solidFill>
                <a:latin typeface="Calibri" pitchFamily="34" charset="0"/>
                <a:cs typeface="Calibri" pitchFamily="34" charset="0"/>
              </a:rPr>
              <a:t> awareness of student needs.</a:t>
            </a:r>
          </a:p>
          <a:p>
            <a:pPr eaLnBrk="1" hangingPunct="1">
              <a:spcBef>
                <a:spcPct val="20000"/>
              </a:spcBef>
              <a:buClr>
                <a:schemeClr val="accent1"/>
              </a:buClr>
              <a:buSzPct val="70000"/>
              <a:buFont typeface="Wingdings" pitchFamily="2" charset="2"/>
              <a:buChar char="v"/>
              <a:defRPr/>
            </a:pPr>
            <a:r>
              <a:rPr lang="en-GB" sz="2600" dirty="0" smtClean="0">
                <a:solidFill>
                  <a:schemeClr val="accent2">
                    <a:lumMod val="75000"/>
                  </a:schemeClr>
                </a:solidFill>
                <a:latin typeface="Calibri" pitchFamily="34" charset="0"/>
                <a:cs typeface="Calibri" pitchFamily="34" charset="0"/>
              </a:rPr>
              <a:t>A </a:t>
            </a:r>
            <a:r>
              <a:rPr lang="en-GB" sz="2600" b="1" dirty="0" smtClean="0">
                <a:solidFill>
                  <a:schemeClr val="accent2">
                    <a:lumMod val="75000"/>
                  </a:schemeClr>
                </a:solidFill>
                <a:latin typeface="Calibri" pitchFamily="34" charset="0"/>
                <a:cs typeface="Calibri" pitchFamily="34" charset="0"/>
              </a:rPr>
              <a:t>greater</a:t>
            </a:r>
            <a:r>
              <a:rPr lang="en-GB" sz="2600" dirty="0" smtClean="0">
                <a:solidFill>
                  <a:schemeClr val="accent2">
                    <a:lumMod val="75000"/>
                  </a:schemeClr>
                </a:solidFill>
                <a:latin typeface="Calibri" pitchFamily="34" charset="0"/>
                <a:cs typeface="Calibri" pitchFamily="34" charset="0"/>
              </a:rPr>
              <a:t> awareness of and sensitivity to timing.</a:t>
            </a:r>
          </a:p>
          <a:p>
            <a:pPr eaLnBrk="1" hangingPunct="1">
              <a:spcBef>
                <a:spcPct val="20000"/>
              </a:spcBef>
              <a:buClr>
                <a:schemeClr val="accent1"/>
              </a:buClr>
              <a:buSzPct val="70000"/>
              <a:buFont typeface="Wingdings" pitchFamily="2" charset="2"/>
              <a:buChar char="v"/>
              <a:defRPr/>
            </a:pPr>
            <a:r>
              <a:rPr lang="en-US" sz="2600" b="1" dirty="0" smtClean="0">
                <a:solidFill>
                  <a:schemeClr val="accent2">
                    <a:lumMod val="75000"/>
                  </a:schemeClr>
                </a:solidFill>
                <a:latin typeface="Calibri" pitchFamily="34" charset="0"/>
                <a:cs typeface="Calibri" pitchFamily="34" charset="0"/>
              </a:rPr>
              <a:t>More</a:t>
            </a:r>
            <a:r>
              <a:rPr lang="en-US" sz="2600" dirty="0" smtClean="0">
                <a:solidFill>
                  <a:schemeClr val="accent2">
                    <a:lumMod val="75000"/>
                  </a:schemeClr>
                </a:solidFill>
                <a:latin typeface="Calibri" pitchFamily="34" charset="0"/>
                <a:cs typeface="Calibri" pitchFamily="34" charset="0"/>
              </a:rPr>
              <a:t> classroom accountability in terms of </a:t>
            </a:r>
            <a:r>
              <a:rPr lang="en-US" sz="2600" i="1" dirty="0" smtClean="0">
                <a:solidFill>
                  <a:schemeClr val="accent2">
                    <a:lumMod val="75000"/>
                  </a:schemeClr>
                </a:solidFill>
                <a:latin typeface="Calibri" pitchFamily="34" charset="0"/>
                <a:cs typeface="Calibri" pitchFamily="34" charset="0"/>
              </a:rPr>
              <a:t>what</a:t>
            </a:r>
            <a:r>
              <a:rPr lang="en-US" sz="2600" dirty="0" smtClean="0">
                <a:solidFill>
                  <a:schemeClr val="accent2">
                    <a:lumMod val="75000"/>
                  </a:schemeClr>
                </a:solidFill>
                <a:latin typeface="Calibri" pitchFamily="34" charset="0"/>
                <a:cs typeface="Calibri" pitchFamily="34" charset="0"/>
              </a:rPr>
              <a:t> is done, </a:t>
            </a:r>
            <a:r>
              <a:rPr lang="en-US" sz="2600" i="1" dirty="0" smtClean="0">
                <a:solidFill>
                  <a:schemeClr val="accent2">
                    <a:lumMod val="75000"/>
                  </a:schemeClr>
                </a:solidFill>
                <a:latin typeface="Calibri" pitchFamily="34" charset="0"/>
                <a:cs typeface="Calibri" pitchFamily="34" charset="0"/>
              </a:rPr>
              <a:t>how</a:t>
            </a:r>
            <a:r>
              <a:rPr lang="en-US" sz="2600" dirty="0" smtClean="0">
                <a:solidFill>
                  <a:schemeClr val="accent2">
                    <a:lumMod val="75000"/>
                  </a:schemeClr>
                </a:solidFill>
                <a:latin typeface="Calibri" pitchFamily="34" charset="0"/>
                <a:cs typeface="Calibri" pitchFamily="34" charset="0"/>
              </a:rPr>
              <a:t> it is done and </a:t>
            </a:r>
            <a:r>
              <a:rPr lang="en-US" sz="2600" i="1" dirty="0" smtClean="0">
                <a:solidFill>
                  <a:schemeClr val="accent2">
                    <a:lumMod val="75000"/>
                  </a:schemeClr>
                </a:solidFill>
                <a:latin typeface="Calibri" pitchFamily="34" charset="0"/>
                <a:cs typeface="Calibri" pitchFamily="34" charset="0"/>
              </a:rPr>
              <a:t>wh</a:t>
            </a:r>
            <a:r>
              <a:rPr lang="en-US" sz="2600" dirty="0" smtClean="0">
                <a:solidFill>
                  <a:schemeClr val="accent2">
                    <a:lumMod val="75000"/>
                  </a:schemeClr>
                </a:solidFill>
                <a:latin typeface="Calibri" pitchFamily="34" charset="0"/>
                <a:cs typeface="Calibri" pitchFamily="34" charset="0"/>
              </a:rPr>
              <a:t>y it is done.</a:t>
            </a:r>
          </a:p>
          <a:p>
            <a:pPr eaLnBrk="1" hangingPunct="1">
              <a:spcBef>
                <a:spcPct val="20000"/>
              </a:spcBef>
              <a:buClr>
                <a:schemeClr val="accent1"/>
              </a:buClr>
              <a:buSzPct val="70000"/>
              <a:buFont typeface="Wingdings" pitchFamily="2" charset="2"/>
              <a:buChar char="v"/>
              <a:defRPr/>
            </a:pPr>
            <a:r>
              <a:rPr lang="en-US" sz="2600" dirty="0" smtClean="0">
                <a:solidFill>
                  <a:schemeClr val="accent2">
                    <a:lumMod val="75000"/>
                  </a:schemeClr>
                </a:solidFill>
                <a:latin typeface="Calibri" pitchFamily="34" charset="0"/>
                <a:cs typeface="Calibri" pitchFamily="34" charset="0"/>
              </a:rPr>
              <a:t>A </a:t>
            </a:r>
            <a:r>
              <a:rPr lang="en-US" sz="2600" b="1" dirty="0" smtClean="0">
                <a:solidFill>
                  <a:schemeClr val="accent2">
                    <a:lumMod val="75000"/>
                  </a:schemeClr>
                </a:solidFill>
                <a:latin typeface="Calibri" pitchFamily="34" charset="0"/>
                <a:cs typeface="Calibri" pitchFamily="34" charset="0"/>
              </a:rPr>
              <a:t>deeper</a:t>
            </a:r>
            <a:r>
              <a:rPr lang="en-US" sz="2600" dirty="0" smtClean="0">
                <a:solidFill>
                  <a:schemeClr val="accent2">
                    <a:lumMod val="75000"/>
                  </a:schemeClr>
                </a:solidFill>
                <a:latin typeface="Calibri" pitchFamily="34" charset="0"/>
                <a:cs typeface="Calibri" pitchFamily="34" charset="0"/>
              </a:rPr>
              <a:t> understanding of their teaching material.</a:t>
            </a:r>
            <a:endParaRPr lang="en-GB" sz="2600" dirty="0" smtClean="0">
              <a:solidFill>
                <a:schemeClr val="accent2">
                  <a:lumMod val="75000"/>
                </a:schemeClr>
              </a:solidFill>
              <a:latin typeface="Calibri" pitchFamily="34" charset="0"/>
              <a:cs typeface="Calibri" pitchFamily="34" charset="0"/>
            </a:endParaRPr>
          </a:p>
          <a:p>
            <a:pPr eaLnBrk="1" hangingPunct="1">
              <a:spcBef>
                <a:spcPct val="20000"/>
              </a:spcBef>
              <a:buClr>
                <a:schemeClr val="accent1"/>
              </a:buClr>
              <a:buSzPct val="70000"/>
              <a:buFont typeface="Wingdings" pitchFamily="2" charset="2"/>
              <a:buChar char="v"/>
              <a:defRPr/>
            </a:pPr>
            <a:r>
              <a:rPr lang="en-US" sz="2600" dirty="0" smtClean="0">
                <a:solidFill>
                  <a:schemeClr val="accent2">
                    <a:lumMod val="75000"/>
                  </a:schemeClr>
                </a:solidFill>
                <a:latin typeface="Calibri" pitchFamily="34" charset="0"/>
                <a:cs typeface="Calibri" pitchFamily="34" charset="0"/>
              </a:rPr>
              <a:t>The ability to foster </a:t>
            </a:r>
            <a:r>
              <a:rPr lang="en-US" sz="2600" b="1" dirty="0" smtClean="0">
                <a:solidFill>
                  <a:schemeClr val="accent2">
                    <a:lumMod val="75000"/>
                  </a:schemeClr>
                </a:solidFill>
                <a:latin typeface="Calibri" pitchFamily="34" charset="0"/>
                <a:cs typeface="Calibri" pitchFamily="34" charset="0"/>
              </a:rPr>
              <a:t>critical thinking</a:t>
            </a:r>
            <a:r>
              <a:rPr lang="en-US" sz="2600" dirty="0" smtClean="0">
                <a:solidFill>
                  <a:schemeClr val="accent2">
                    <a:lumMod val="75000"/>
                  </a:schemeClr>
                </a:solidFill>
                <a:latin typeface="Calibri" pitchFamily="34" charset="0"/>
                <a:cs typeface="Calibri" pitchFamily="34" charset="0"/>
              </a:rPr>
              <a:t> in their students.</a:t>
            </a:r>
          </a:p>
          <a:p>
            <a:pPr eaLnBrk="1" hangingPunct="1">
              <a:spcBef>
                <a:spcPct val="20000"/>
              </a:spcBef>
              <a:buClr>
                <a:schemeClr val="accent1"/>
              </a:buClr>
              <a:buSzPct val="70000"/>
              <a:buFont typeface="Wingdings" pitchFamily="2" charset="2"/>
              <a:buChar char="v"/>
              <a:defRPr/>
            </a:pPr>
            <a:r>
              <a:rPr lang="en-US" sz="2600" dirty="0" smtClean="0">
                <a:solidFill>
                  <a:schemeClr val="accent2">
                    <a:lumMod val="75000"/>
                  </a:schemeClr>
                </a:solidFill>
                <a:latin typeface="Calibri" pitchFamily="34" charset="0"/>
                <a:cs typeface="Calibri" pitchFamily="34" charset="0"/>
              </a:rPr>
              <a:t>A </a:t>
            </a:r>
            <a:r>
              <a:rPr lang="en-US" sz="2600" b="1" dirty="0" smtClean="0">
                <a:solidFill>
                  <a:schemeClr val="accent2">
                    <a:lumMod val="75000"/>
                  </a:schemeClr>
                </a:solidFill>
                <a:latin typeface="Calibri" pitchFamily="34" charset="0"/>
                <a:cs typeface="Calibri" pitchFamily="34" charset="0"/>
              </a:rPr>
              <a:t>greater</a:t>
            </a:r>
            <a:r>
              <a:rPr lang="en-US" sz="2600" dirty="0" smtClean="0">
                <a:solidFill>
                  <a:schemeClr val="accent2">
                    <a:lumMod val="75000"/>
                  </a:schemeClr>
                </a:solidFill>
                <a:latin typeface="Calibri" pitchFamily="34" charset="0"/>
                <a:cs typeface="Calibri" pitchFamily="34" charset="0"/>
              </a:rPr>
              <a:t> focus on developing learner autonomy.</a:t>
            </a:r>
          </a:p>
          <a:p>
            <a:pPr eaLnBrk="1" hangingPunct="1">
              <a:spcBef>
                <a:spcPct val="20000"/>
              </a:spcBef>
              <a:buClr>
                <a:schemeClr val="accent1"/>
              </a:buClr>
              <a:buSzPct val="70000"/>
              <a:buFont typeface="Wingdings" pitchFamily="2" charset="2"/>
              <a:buChar char="v"/>
              <a:defRPr/>
            </a:pPr>
            <a:r>
              <a:rPr lang="en-US" sz="2600" dirty="0" smtClean="0">
                <a:solidFill>
                  <a:schemeClr val="accent2">
                    <a:lumMod val="75000"/>
                  </a:schemeClr>
                </a:solidFill>
                <a:latin typeface="Calibri" pitchFamily="34" charset="0"/>
                <a:cs typeface="Calibri" pitchFamily="34" charset="0"/>
              </a:rPr>
              <a:t>The development of their students’ </a:t>
            </a:r>
            <a:r>
              <a:rPr lang="en-US" sz="2600" b="1" dirty="0" smtClean="0">
                <a:solidFill>
                  <a:schemeClr val="accent2">
                    <a:lumMod val="75000"/>
                  </a:schemeClr>
                </a:solidFill>
                <a:latin typeface="Calibri" pitchFamily="34" charset="0"/>
                <a:cs typeface="Calibri" pitchFamily="34" charset="0"/>
              </a:rPr>
              <a:t>skills</a:t>
            </a:r>
            <a:r>
              <a:rPr lang="en-US" sz="2600" dirty="0" smtClean="0">
                <a:solidFill>
                  <a:schemeClr val="accent2">
                    <a:lumMod val="75000"/>
                  </a:schemeClr>
                </a:solidFill>
                <a:latin typeface="Calibri" pitchFamily="34" charset="0"/>
                <a:cs typeface="Calibri" pitchFamily="34" charset="0"/>
              </a:rPr>
              <a:t> as well as their language.</a:t>
            </a:r>
            <a:endParaRPr lang="en-GB" sz="2600" dirty="0" smtClean="0">
              <a:solidFill>
                <a:schemeClr val="accent2">
                  <a:lumMod val="75000"/>
                </a:schemeClr>
              </a:solidFill>
              <a:latin typeface="Calibri" pitchFamily="34" charset="0"/>
              <a:cs typeface="Calibri" pitchFamily="34" charset="0"/>
            </a:endParaRPr>
          </a:p>
          <a:p>
            <a:pPr eaLnBrk="1" hangingPunct="1">
              <a:spcBef>
                <a:spcPct val="20000"/>
              </a:spcBef>
              <a:buClr>
                <a:schemeClr val="accent1"/>
              </a:buClr>
              <a:buSzPct val="70000"/>
              <a:buFont typeface="Wingdings 2" pitchFamily="18" charset="2"/>
              <a:buChar char=""/>
              <a:defRPr/>
            </a:pPr>
            <a:endParaRPr lang="en-GB" sz="1200" dirty="0" smtClean="0">
              <a:solidFill>
                <a:schemeClr val="accent2">
                  <a:lumMod val="75000"/>
                </a:schemeClr>
              </a:solidFill>
              <a:latin typeface="Calibri" pitchFamily="34" charset="0"/>
              <a:cs typeface="Calibri" pitchFamily="34" charset="0"/>
            </a:endParaRPr>
          </a:p>
        </p:txBody>
      </p:sp>
      <p:sp>
        <p:nvSpPr>
          <p:cNvPr id="3" name="Rectangle 4"/>
          <p:cNvSpPr>
            <a:spLocks noChangeArrowheads="1"/>
          </p:cNvSpPr>
          <p:nvPr/>
        </p:nvSpPr>
        <p:spPr bwMode="auto">
          <a:xfrm>
            <a:off x="450850" y="1615312"/>
            <a:ext cx="8421688"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sz="2700" b="1" dirty="0" smtClean="0">
                <a:solidFill>
                  <a:schemeClr val="accent1">
                    <a:lumMod val="50000"/>
                  </a:schemeClr>
                </a:solidFill>
                <a:latin typeface="Calibri" pitchFamily="34" charset="0"/>
                <a:cs typeface="Calibri" pitchFamily="34" charset="0"/>
              </a:rPr>
              <a:t>Effective EAP </a:t>
            </a:r>
            <a:r>
              <a:rPr lang="en-US" sz="2700" b="1" dirty="0">
                <a:solidFill>
                  <a:schemeClr val="accent1">
                    <a:lumMod val="50000"/>
                  </a:schemeClr>
                </a:solidFill>
                <a:latin typeface="Calibri" pitchFamily="34" charset="0"/>
                <a:cs typeface="Calibri" pitchFamily="34" charset="0"/>
              </a:rPr>
              <a:t>practitioners can </a:t>
            </a:r>
            <a:r>
              <a:rPr lang="en-US" sz="2700" b="1" dirty="0" smtClean="0">
                <a:solidFill>
                  <a:schemeClr val="accent1">
                    <a:lumMod val="50000"/>
                  </a:schemeClr>
                </a:solidFill>
                <a:latin typeface="Calibri" pitchFamily="34" charset="0"/>
                <a:cs typeface="Calibri" pitchFamily="34" charset="0"/>
              </a:rPr>
              <a:t>particularly demonstrate</a:t>
            </a:r>
            <a:r>
              <a:rPr lang="en-US" sz="2700" b="1" dirty="0">
                <a:solidFill>
                  <a:schemeClr val="accent1">
                    <a:lumMod val="50000"/>
                  </a:schemeClr>
                </a:solidFill>
                <a:latin typeface="Calibri" pitchFamily="34" charset="0"/>
                <a:cs typeface="Calibri" pitchFamily="34" charset="0"/>
              </a:rPr>
              <a:t>:</a:t>
            </a:r>
          </a:p>
        </p:txBody>
      </p:sp>
      <p:sp>
        <p:nvSpPr>
          <p:cNvPr id="4" name="Text Box 2"/>
          <p:cNvSpPr txBox="1">
            <a:spLocks noChangeArrowheads="1"/>
          </p:cNvSpPr>
          <p:nvPr/>
        </p:nvSpPr>
        <p:spPr bwMode="auto">
          <a:xfrm>
            <a:off x="375961" y="283726"/>
            <a:ext cx="8015342"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r>
              <a:rPr lang="en-GB" sz="3200" dirty="0">
                <a:latin typeface="+mn-lt"/>
              </a:rPr>
              <a:t>What </a:t>
            </a:r>
            <a:r>
              <a:rPr lang="en-GB" sz="3200" dirty="0" smtClean="0">
                <a:latin typeface="+mn-lt"/>
              </a:rPr>
              <a:t>do teachers need to adapt when moving from EFL to EAP?</a:t>
            </a:r>
            <a:endParaRPr lang="en-GB" sz="3200" dirty="0">
              <a:latin typeface="+mn-lt"/>
            </a:endParaRPr>
          </a:p>
        </p:txBody>
      </p:sp>
    </p:spTree>
    <p:extLst>
      <p:ext uri="{BB962C8B-B14F-4D97-AF65-F5344CB8AC3E}">
        <p14:creationId xmlns:p14="http://schemas.microsoft.com/office/powerpoint/2010/main" val="260268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down)">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wipe(down)">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wipe(down)">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wipe(down)">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wipe(down)">
                                      <p:cBhvr>
                                        <p:cTn id="37"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0"/>
          <p:cNvSpPr>
            <a:spLocks noChangeArrowheads="1"/>
          </p:cNvSpPr>
          <p:nvPr/>
        </p:nvSpPr>
        <p:spPr bwMode="auto">
          <a:xfrm>
            <a:off x="369608" y="1909654"/>
            <a:ext cx="7999413"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defRPr/>
            </a:pPr>
            <a:r>
              <a:rPr lang="en-GB" dirty="0">
                <a:latin typeface="Calibri" pitchFamily="34" charset="0"/>
                <a:cs typeface="Calibri" pitchFamily="34" charset="0"/>
              </a:rPr>
              <a:t>(Alexander, Bell, </a:t>
            </a:r>
            <a:r>
              <a:rPr lang="en-GB" dirty="0" err="1">
                <a:latin typeface="Calibri" pitchFamily="34" charset="0"/>
                <a:cs typeface="Calibri" pitchFamily="34" charset="0"/>
              </a:rPr>
              <a:t>Cardew</a:t>
            </a:r>
            <a:r>
              <a:rPr lang="en-GB" dirty="0">
                <a:latin typeface="Calibri" pitchFamily="34" charset="0"/>
                <a:cs typeface="Calibri" pitchFamily="34" charset="0"/>
              </a:rPr>
              <a:t>, King, </a:t>
            </a:r>
            <a:r>
              <a:rPr lang="en-GB" dirty="0" err="1">
                <a:latin typeface="Calibri" pitchFamily="34" charset="0"/>
                <a:cs typeface="Calibri" pitchFamily="34" charset="0"/>
              </a:rPr>
              <a:t>Pallant</a:t>
            </a:r>
            <a:r>
              <a:rPr lang="en-GB" dirty="0">
                <a:latin typeface="Calibri" pitchFamily="34" charset="0"/>
                <a:cs typeface="Calibri" pitchFamily="34" charset="0"/>
              </a:rPr>
              <a:t>, Scott, Thomas &amp; </a:t>
            </a:r>
            <a:r>
              <a:rPr lang="en-GB" dirty="0" smtClean="0">
                <a:latin typeface="Calibri" pitchFamily="34" charset="0"/>
                <a:cs typeface="Calibri" pitchFamily="34" charset="0"/>
              </a:rPr>
              <a:t>Ward </a:t>
            </a:r>
            <a:r>
              <a:rPr lang="en-GB" dirty="0" err="1" smtClean="0">
                <a:latin typeface="Calibri" pitchFamily="34" charset="0"/>
                <a:cs typeface="Calibri" pitchFamily="34" charset="0"/>
              </a:rPr>
              <a:t>Goodbody</a:t>
            </a:r>
            <a:r>
              <a:rPr lang="en-GB" dirty="0">
                <a:latin typeface="Calibri" pitchFamily="34" charset="0"/>
                <a:cs typeface="Calibri" pitchFamily="34" charset="0"/>
              </a:rPr>
              <a:t>, 2008)</a:t>
            </a:r>
          </a:p>
        </p:txBody>
      </p:sp>
      <p:sp>
        <p:nvSpPr>
          <p:cNvPr id="3" name="Rectangle 11"/>
          <p:cNvSpPr>
            <a:spLocks noChangeArrowheads="1"/>
          </p:cNvSpPr>
          <p:nvPr/>
        </p:nvSpPr>
        <p:spPr bwMode="auto">
          <a:xfrm>
            <a:off x="304521" y="1281004"/>
            <a:ext cx="5493363" cy="553998"/>
          </a:xfrm>
          <a:prstGeom prst="rect">
            <a:avLst/>
          </a:prstGeom>
          <a:noFill/>
          <a:ln w="9525">
            <a:noFill/>
            <a:miter lim="800000"/>
            <a:headEnd/>
            <a:tailEnd/>
          </a:ln>
          <a:effectLst/>
        </p:spPr>
        <p:txBody>
          <a:bodyPr wrap="none">
            <a:spAutoFit/>
          </a:bodyPr>
          <a:lstStyle/>
          <a:p>
            <a:r>
              <a:rPr lang="en-GB" sz="3000" b="1" dirty="0">
                <a:latin typeface="Calibri" pitchFamily="34" charset="0"/>
                <a:ea typeface="Calibri" pitchFamily="34" charset="0"/>
                <a:cs typeface="Calibri" pitchFamily="34" charset="0"/>
              </a:rPr>
              <a:t>BALEAP Competency Framework:</a:t>
            </a:r>
          </a:p>
        </p:txBody>
      </p:sp>
      <p:sp>
        <p:nvSpPr>
          <p:cNvPr id="4" name="Rectangle 3"/>
          <p:cNvSpPr>
            <a:spLocks noChangeArrowheads="1"/>
          </p:cNvSpPr>
          <p:nvPr/>
        </p:nvSpPr>
        <p:spPr bwMode="auto">
          <a:xfrm>
            <a:off x="385374" y="2589540"/>
            <a:ext cx="8242300" cy="3108325"/>
          </a:xfrm>
          <a:prstGeom prst="rect">
            <a:avLst/>
          </a:prstGeom>
          <a:noFill/>
          <a:ln w="9525">
            <a:noFill/>
            <a:miter lim="800000"/>
            <a:headEnd/>
            <a:tailEnd/>
          </a:ln>
          <a:effectLst/>
        </p:spPr>
        <p:txBody>
          <a:bodyPr>
            <a:spAutoFit/>
          </a:bodyPr>
          <a:lstStyle/>
          <a:p>
            <a:r>
              <a:rPr lang="en-GB" sz="2800" dirty="0">
                <a:solidFill>
                  <a:srgbClr val="002060"/>
                </a:solidFill>
                <a:latin typeface="Calibri" pitchFamily="34" charset="0"/>
                <a:ea typeface="Calibri" pitchFamily="34" charset="0"/>
                <a:cs typeface="Calibri" pitchFamily="34" charset="0"/>
              </a:rPr>
              <a:t>‘An EAP teacher will be able to facilitate students’ acquisition of the language, skills and strategies required for studying in a further or higher education context and to support students’ understanding of approaches to interpreting and responding to the requirements of academic tasks and their related processes.’</a:t>
            </a:r>
          </a:p>
        </p:txBody>
      </p:sp>
      <p:sp>
        <p:nvSpPr>
          <p:cNvPr id="5" name="Rectangle 11"/>
          <p:cNvSpPr>
            <a:spLocks noChangeArrowheads="1"/>
          </p:cNvSpPr>
          <p:nvPr/>
        </p:nvSpPr>
        <p:spPr bwMode="auto">
          <a:xfrm>
            <a:off x="301659" y="373165"/>
            <a:ext cx="7619394"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sz="3200" b="1" dirty="0" smtClean="0">
                <a:latin typeface="Calibri" pitchFamily="34" charset="0"/>
                <a:cs typeface="Calibri" pitchFamily="34" charset="0"/>
              </a:rPr>
              <a:t>Key Competencies of Effective EAP Teachers</a:t>
            </a:r>
            <a:endParaRPr lang="en-GB" sz="3200" b="1" dirty="0">
              <a:latin typeface="Calibri" pitchFamily="34" charset="0"/>
              <a:cs typeface="Calibri" pitchFamily="34" charset="0"/>
            </a:endParaRPr>
          </a:p>
        </p:txBody>
      </p:sp>
    </p:spTree>
    <p:extLst>
      <p:ext uri="{BB962C8B-B14F-4D97-AF65-F5344CB8AC3E}">
        <p14:creationId xmlns:p14="http://schemas.microsoft.com/office/powerpoint/2010/main" val="1223561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213531" y="1510288"/>
            <a:ext cx="8893127" cy="5048159"/>
          </a:xfrm>
          <a:prstGeom prst="rect">
            <a:avLst/>
          </a:prstGeom>
        </p:spPr>
        <p:txBody>
          <a:bodyPr>
            <a:normAutofit/>
          </a:bodyPr>
          <a:lst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a:lstStyle>
          <a:p>
            <a:pPr>
              <a:buFont typeface="Wingdings" pitchFamily="2" charset="2"/>
              <a:buChar char="v"/>
              <a:defRPr/>
            </a:pPr>
            <a:r>
              <a:rPr lang="en-US" sz="2800" dirty="0" smtClean="0">
                <a:solidFill>
                  <a:schemeClr val="accent2">
                    <a:lumMod val="75000"/>
                  </a:schemeClr>
                </a:solidFill>
                <a:latin typeface="Calibri" pitchFamily="34" charset="0"/>
                <a:cs typeface="Calibri" pitchFamily="34" charset="0"/>
              </a:rPr>
              <a:t>Academic Practice.</a:t>
            </a:r>
          </a:p>
          <a:p>
            <a:pPr marL="0" indent="0">
              <a:buFont typeface="Wingdings 2"/>
              <a:buNone/>
              <a:defRPr/>
            </a:pPr>
            <a:r>
              <a:rPr lang="en-US" sz="1200" dirty="0">
                <a:solidFill>
                  <a:schemeClr val="tx1"/>
                </a:solidFill>
                <a:latin typeface="Calibri" pitchFamily="34" charset="0"/>
                <a:cs typeface="Calibri" pitchFamily="34" charset="0"/>
              </a:rPr>
              <a:t> </a:t>
            </a:r>
            <a:r>
              <a:rPr lang="en-US" sz="1200" dirty="0" smtClean="0">
                <a:solidFill>
                  <a:schemeClr val="tx1"/>
                </a:solidFill>
                <a:latin typeface="Calibri" pitchFamily="34" charset="0"/>
                <a:cs typeface="Calibri" pitchFamily="34" charset="0"/>
              </a:rPr>
              <a:t>         	</a:t>
            </a:r>
            <a:r>
              <a:rPr lang="en-US" sz="2400" b="1" dirty="0" smtClean="0">
                <a:solidFill>
                  <a:schemeClr val="tx1"/>
                </a:solidFill>
                <a:latin typeface="Calibri" pitchFamily="34" charset="0"/>
                <a:cs typeface="Calibri" pitchFamily="34" charset="0"/>
              </a:rPr>
              <a:t>i) </a:t>
            </a:r>
            <a:r>
              <a:rPr lang="en-US" sz="2400" dirty="0" smtClean="0">
                <a:solidFill>
                  <a:schemeClr val="tx1"/>
                </a:solidFill>
                <a:latin typeface="Calibri" pitchFamily="34" charset="0"/>
                <a:cs typeface="Calibri" pitchFamily="34" charset="0"/>
              </a:rPr>
              <a:t>Academic contexts </a:t>
            </a:r>
            <a:r>
              <a:rPr lang="en-US" sz="2400" b="1" dirty="0" smtClean="0">
                <a:solidFill>
                  <a:schemeClr val="tx1"/>
                </a:solidFill>
                <a:latin typeface="Calibri" pitchFamily="34" charset="0"/>
                <a:cs typeface="Calibri" pitchFamily="34" charset="0"/>
              </a:rPr>
              <a:t>ii)</a:t>
            </a:r>
            <a:r>
              <a:rPr lang="en-US" sz="2400" dirty="0" smtClean="0">
                <a:solidFill>
                  <a:schemeClr val="tx1"/>
                </a:solidFill>
                <a:latin typeface="Calibri" pitchFamily="34" charset="0"/>
                <a:cs typeface="Calibri" pitchFamily="34" charset="0"/>
              </a:rPr>
              <a:t> Disciplinary differences </a:t>
            </a:r>
            <a:r>
              <a:rPr lang="en-US" sz="2400" b="1" dirty="0" smtClean="0">
                <a:solidFill>
                  <a:schemeClr val="tx1"/>
                </a:solidFill>
                <a:latin typeface="Calibri" pitchFamily="34" charset="0"/>
                <a:cs typeface="Calibri" pitchFamily="34" charset="0"/>
              </a:rPr>
              <a:t>iii) </a:t>
            </a:r>
            <a:r>
              <a:rPr lang="en-US" sz="2400" dirty="0" smtClean="0">
                <a:solidFill>
                  <a:schemeClr val="tx1"/>
                </a:solidFill>
                <a:latin typeface="Calibri" pitchFamily="34" charset="0"/>
                <a:cs typeface="Calibri" pitchFamily="34" charset="0"/>
              </a:rPr>
              <a:t>Academic 	discourse </a:t>
            </a:r>
            <a:r>
              <a:rPr lang="en-US" sz="2400" b="1" dirty="0" smtClean="0">
                <a:solidFill>
                  <a:schemeClr val="tx1"/>
                </a:solidFill>
                <a:latin typeface="Calibri" pitchFamily="34" charset="0"/>
                <a:cs typeface="Calibri" pitchFamily="34" charset="0"/>
              </a:rPr>
              <a:t>iv) </a:t>
            </a:r>
            <a:r>
              <a:rPr lang="en-US" sz="2400" dirty="0" smtClean="0">
                <a:solidFill>
                  <a:schemeClr val="tx1"/>
                </a:solidFill>
                <a:latin typeface="Calibri" pitchFamily="34" charset="0"/>
                <a:cs typeface="Calibri" pitchFamily="34" charset="0"/>
              </a:rPr>
              <a:t>Personal learning, development and autonomy.</a:t>
            </a:r>
            <a:endParaRPr lang="en-US" sz="1300" dirty="0" smtClean="0">
              <a:solidFill>
                <a:schemeClr val="tx1"/>
              </a:solidFill>
              <a:latin typeface="Calibri" pitchFamily="34" charset="0"/>
              <a:cs typeface="Calibri" pitchFamily="34" charset="0"/>
            </a:endParaRPr>
          </a:p>
          <a:p>
            <a:pPr>
              <a:buFont typeface="Wingdings" pitchFamily="2" charset="2"/>
              <a:buChar char="v"/>
              <a:defRPr/>
            </a:pPr>
            <a:r>
              <a:rPr lang="en-GB" sz="2800" dirty="0" smtClean="0">
                <a:solidFill>
                  <a:schemeClr val="accent2">
                    <a:lumMod val="75000"/>
                  </a:schemeClr>
                </a:solidFill>
                <a:latin typeface="Calibri" pitchFamily="34" charset="0"/>
                <a:cs typeface="Calibri" pitchFamily="34" charset="0"/>
              </a:rPr>
              <a:t>EAP Students.</a:t>
            </a:r>
          </a:p>
          <a:p>
            <a:pPr marL="0" indent="0">
              <a:buFont typeface="Wingdings 2"/>
              <a:buNone/>
              <a:defRPr/>
            </a:pPr>
            <a:r>
              <a:rPr lang="en-US" sz="1600" dirty="0" smtClean="0">
                <a:solidFill>
                  <a:schemeClr val="tx1"/>
                </a:solidFill>
                <a:latin typeface="Calibri" pitchFamily="34" charset="0"/>
                <a:cs typeface="Calibri" pitchFamily="34" charset="0"/>
              </a:rPr>
              <a:t>	</a:t>
            </a:r>
            <a:r>
              <a:rPr lang="en-US" sz="2400" b="1" dirty="0" smtClean="0">
                <a:solidFill>
                  <a:schemeClr val="tx1"/>
                </a:solidFill>
                <a:latin typeface="Calibri" pitchFamily="34" charset="0"/>
                <a:cs typeface="Calibri" pitchFamily="34" charset="0"/>
              </a:rPr>
              <a:t>v)</a:t>
            </a:r>
            <a:r>
              <a:rPr lang="en-US" sz="2400" dirty="0" smtClean="0">
                <a:solidFill>
                  <a:schemeClr val="tx1"/>
                </a:solidFill>
                <a:latin typeface="Calibri" pitchFamily="34" charset="0"/>
                <a:cs typeface="Calibri" pitchFamily="34" charset="0"/>
              </a:rPr>
              <a:t> Student needs </a:t>
            </a:r>
            <a:r>
              <a:rPr lang="en-US" sz="2400" b="1" dirty="0" smtClean="0">
                <a:solidFill>
                  <a:schemeClr val="tx1"/>
                </a:solidFill>
                <a:latin typeface="Calibri" pitchFamily="34" charset="0"/>
                <a:cs typeface="Calibri" pitchFamily="34" charset="0"/>
              </a:rPr>
              <a:t>vi)</a:t>
            </a:r>
            <a:r>
              <a:rPr lang="en-US" sz="2400" dirty="0" smtClean="0">
                <a:solidFill>
                  <a:schemeClr val="tx1"/>
                </a:solidFill>
                <a:latin typeface="Calibri" pitchFamily="34" charset="0"/>
                <a:cs typeface="Calibri" pitchFamily="34" charset="0"/>
              </a:rPr>
              <a:t> Student critical thinking </a:t>
            </a:r>
            <a:r>
              <a:rPr lang="en-US" sz="2400" b="1" dirty="0" smtClean="0">
                <a:solidFill>
                  <a:schemeClr val="tx1"/>
                </a:solidFill>
                <a:latin typeface="Calibri" pitchFamily="34" charset="0"/>
                <a:cs typeface="Calibri" pitchFamily="34" charset="0"/>
              </a:rPr>
              <a:t>vii) </a:t>
            </a:r>
            <a:r>
              <a:rPr lang="en-US" sz="2400" dirty="0" smtClean="0">
                <a:solidFill>
                  <a:schemeClr val="tx1"/>
                </a:solidFill>
                <a:latin typeface="Calibri" pitchFamily="34" charset="0"/>
                <a:cs typeface="Calibri" pitchFamily="34" charset="0"/>
              </a:rPr>
              <a:t>Student 	autonomy.</a:t>
            </a:r>
          </a:p>
          <a:p>
            <a:pPr>
              <a:buFont typeface="Wingdings" pitchFamily="2" charset="2"/>
              <a:buChar char="v"/>
              <a:defRPr/>
            </a:pPr>
            <a:r>
              <a:rPr lang="en-US" sz="2800" dirty="0" smtClean="0">
                <a:solidFill>
                  <a:schemeClr val="accent2">
                    <a:lumMod val="75000"/>
                  </a:schemeClr>
                </a:solidFill>
                <a:latin typeface="Calibri" pitchFamily="34" charset="0"/>
                <a:cs typeface="Calibri" pitchFamily="34" charset="0"/>
              </a:rPr>
              <a:t>Curriculum Development.</a:t>
            </a:r>
          </a:p>
          <a:p>
            <a:pPr marL="0" indent="0">
              <a:buFont typeface="Wingdings 2"/>
              <a:buNone/>
              <a:defRPr/>
            </a:pPr>
            <a:r>
              <a:rPr lang="en-US" sz="1200" dirty="0">
                <a:solidFill>
                  <a:schemeClr val="tx1"/>
                </a:solidFill>
                <a:latin typeface="Calibri" pitchFamily="34" charset="0"/>
                <a:cs typeface="Calibri" pitchFamily="34" charset="0"/>
              </a:rPr>
              <a:t>	</a:t>
            </a:r>
            <a:r>
              <a:rPr lang="en-US" sz="2400" b="1" dirty="0" smtClean="0">
                <a:solidFill>
                  <a:schemeClr val="tx1"/>
                </a:solidFill>
                <a:latin typeface="Calibri" pitchFamily="34" charset="0"/>
                <a:cs typeface="Calibri" pitchFamily="34" charset="0"/>
              </a:rPr>
              <a:t>viii) </a:t>
            </a:r>
            <a:r>
              <a:rPr lang="en-US" sz="2400" dirty="0" smtClean="0">
                <a:solidFill>
                  <a:schemeClr val="tx1"/>
                </a:solidFill>
                <a:latin typeface="Calibri" pitchFamily="34" charset="0"/>
                <a:cs typeface="Calibri" pitchFamily="34" charset="0"/>
              </a:rPr>
              <a:t>Syllabus and </a:t>
            </a:r>
            <a:r>
              <a:rPr lang="en-US" sz="2400" dirty="0" err="1" smtClean="0">
                <a:solidFill>
                  <a:schemeClr val="tx1"/>
                </a:solidFill>
                <a:latin typeface="Calibri" pitchFamily="34" charset="0"/>
                <a:cs typeface="Calibri" pitchFamily="34" charset="0"/>
              </a:rPr>
              <a:t>programme</a:t>
            </a:r>
            <a:r>
              <a:rPr lang="en-US" sz="2400" dirty="0">
                <a:solidFill>
                  <a:schemeClr val="tx1"/>
                </a:solidFill>
                <a:latin typeface="Calibri" pitchFamily="34" charset="0"/>
                <a:cs typeface="Calibri" pitchFamily="34" charset="0"/>
              </a:rPr>
              <a:t> </a:t>
            </a:r>
            <a:r>
              <a:rPr lang="en-US" sz="2400" dirty="0" smtClean="0">
                <a:solidFill>
                  <a:schemeClr val="tx1"/>
                </a:solidFill>
                <a:latin typeface="Calibri" pitchFamily="34" charset="0"/>
                <a:cs typeface="Calibri" pitchFamily="34" charset="0"/>
              </a:rPr>
              <a:t>development </a:t>
            </a:r>
            <a:r>
              <a:rPr lang="en-US" sz="2400" b="1" dirty="0" smtClean="0">
                <a:solidFill>
                  <a:schemeClr val="tx1"/>
                </a:solidFill>
                <a:latin typeface="Calibri" pitchFamily="34" charset="0"/>
                <a:cs typeface="Calibri" pitchFamily="34" charset="0"/>
              </a:rPr>
              <a:t>ix) </a:t>
            </a:r>
            <a:r>
              <a:rPr lang="en-US" sz="2400" dirty="0" smtClean="0">
                <a:solidFill>
                  <a:schemeClr val="tx1"/>
                </a:solidFill>
                <a:latin typeface="Calibri" pitchFamily="34" charset="0"/>
                <a:cs typeface="Calibri" pitchFamily="34" charset="0"/>
              </a:rPr>
              <a:t>Text processing 	and text production.</a:t>
            </a:r>
          </a:p>
          <a:p>
            <a:pPr>
              <a:buFont typeface="Wingdings" pitchFamily="2" charset="2"/>
              <a:buChar char="v"/>
              <a:defRPr/>
            </a:pPr>
            <a:r>
              <a:rPr lang="en-US" sz="2800" dirty="0" err="1" smtClean="0">
                <a:solidFill>
                  <a:schemeClr val="accent2">
                    <a:lumMod val="75000"/>
                  </a:schemeClr>
                </a:solidFill>
                <a:latin typeface="Calibri" pitchFamily="34" charset="0"/>
                <a:cs typeface="Calibri" pitchFamily="34" charset="0"/>
              </a:rPr>
              <a:t>Programme</a:t>
            </a:r>
            <a:r>
              <a:rPr lang="en-US" sz="2800" dirty="0" smtClean="0">
                <a:solidFill>
                  <a:schemeClr val="accent2">
                    <a:lumMod val="75000"/>
                  </a:schemeClr>
                </a:solidFill>
                <a:latin typeface="Calibri" pitchFamily="34" charset="0"/>
                <a:cs typeface="Calibri" pitchFamily="34" charset="0"/>
              </a:rPr>
              <a:t> Implementation.</a:t>
            </a:r>
            <a:endParaRPr lang="en-GB" sz="2800" dirty="0" smtClean="0">
              <a:solidFill>
                <a:schemeClr val="accent2">
                  <a:lumMod val="75000"/>
                </a:schemeClr>
              </a:solidFill>
              <a:latin typeface="Calibri" pitchFamily="34" charset="0"/>
              <a:cs typeface="Calibri" pitchFamily="34" charset="0"/>
            </a:endParaRPr>
          </a:p>
          <a:p>
            <a:pPr marL="0" indent="0">
              <a:buFont typeface="Wingdings 2"/>
              <a:buNone/>
              <a:defRPr/>
            </a:pPr>
            <a:r>
              <a:rPr lang="en-US" sz="2000" dirty="0">
                <a:solidFill>
                  <a:schemeClr val="tx1"/>
                </a:solidFill>
                <a:latin typeface="Calibri" pitchFamily="34" charset="0"/>
                <a:cs typeface="Calibri" pitchFamily="34" charset="0"/>
              </a:rPr>
              <a:t>	</a:t>
            </a:r>
            <a:r>
              <a:rPr lang="en-US" sz="2400" b="1" dirty="0" smtClean="0">
                <a:solidFill>
                  <a:schemeClr val="tx1"/>
                </a:solidFill>
                <a:latin typeface="Calibri" pitchFamily="34" charset="0"/>
                <a:cs typeface="Calibri" pitchFamily="34" charset="0"/>
              </a:rPr>
              <a:t>x) </a:t>
            </a:r>
            <a:r>
              <a:rPr lang="en-US" sz="2400" dirty="0" smtClean="0">
                <a:solidFill>
                  <a:schemeClr val="tx1"/>
                </a:solidFill>
                <a:latin typeface="Calibri" pitchFamily="34" charset="0"/>
                <a:cs typeface="Calibri" pitchFamily="34" charset="0"/>
              </a:rPr>
              <a:t>Teaching practices </a:t>
            </a:r>
            <a:r>
              <a:rPr lang="en-US" sz="2400" b="1" dirty="0" smtClean="0">
                <a:solidFill>
                  <a:schemeClr val="tx1"/>
                </a:solidFill>
                <a:latin typeface="Calibri" pitchFamily="34" charset="0"/>
                <a:cs typeface="Calibri" pitchFamily="34" charset="0"/>
              </a:rPr>
              <a:t>xi) </a:t>
            </a:r>
            <a:r>
              <a:rPr lang="en-US" sz="2400" dirty="0" smtClean="0">
                <a:solidFill>
                  <a:schemeClr val="tx1"/>
                </a:solidFill>
                <a:latin typeface="Calibri" pitchFamily="34" charset="0"/>
                <a:cs typeface="Calibri" pitchFamily="34" charset="0"/>
              </a:rPr>
              <a:t>Assessment practices.</a:t>
            </a:r>
            <a:endParaRPr lang="en-GB" sz="2400" dirty="0">
              <a:solidFill>
                <a:schemeClr val="tx1"/>
              </a:solidFill>
              <a:latin typeface="Calibri" pitchFamily="34" charset="0"/>
              <a:cs typeface="Calibri" pitchFamily="34" charset="0"/>
            </a:endParaRPr>
          </a:p>
          <a:p>
            <a:pPr>
              <a:defRPr/>
            </a:pPr>
            <a:endParaRPr lang="en-GB" sz="1200" dirty="0" smtClean="0">
              <a:solidFill>
                <a:schemeClr val="tx1"/>
              </a:solidFill>
              <a:latin typeface="Calibri" pitchFamily="34" charset="0"/>
              <a:cs typeface="Calibri" pitchFamily="34" charset="0"/>
            </a:endParaRPr>
          </a:p>
        </p:txBody>
      </p:sp>
      <p:sp>
        <p:nvSpPr>
          <p:cNvPr id="3" name="Rectangle 11"/>
          <p:cNvSpPr>
            <a:spLocks noChangeArrowheads="1"/>
          </p:cNvSpPr>
          <p:nvPr/>
        </p:nvSpPr>
        <p:spPr bwMode="auto">
          <a:xfrm>
            <a:off x="228932" y="269592"/>
            <a:ext cx="5573513"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sz="3000" b="1" dirty="0">
                <a:latin typeface="Calibri" pitchFamily="34" charset="0"/>
                <a:cs typeface="Calibri" pitchFamily="34" charset="0"/>
              </a:rPr>
              <a:t>BALEAP Competency </a:t>
            </a:r>
            <a:r>
              <a:rPr lang="en-GB" sz="3000" b="1" dirty="0" smtClean="0">
                <a:latin typeface="Calibri" pitchFamily="34" charset="0"/>
                <a:cs typeface="Calibri" pitchFamily="34" charset="0"/>
              </a:rPr>
              <a:t>Framework</a:t>
            </a:r>
            <a:endParaRPr lang="en-GB" sz="3000" b="1" dirty="0">
              <a:latin typeface="Calibri" pitchFamily="34" charset="0"/>
              <a:cs typeface="Calibri" pitchFamily="34" charset="0"/>
            </a:endParaRPr>
          </a:p>
        </p:txBody>
      </p:sp>
      <p:sp>
        <p:nvSpPr>
          <p:cNvPr id="4" name="Rectangle 11"/>
          <p:cNvSpPr>
            <a:spLocks noChangeArrowheads="1"/>
          </p:cNvSpPr>
          <p:nvPr/>
        </p:nvSpPr>
        <p:spPr bwMode="auto">
          <a:xfrm>
            <a:off x="225690" y="949918"/>
            <a:ext cx="8155911" cy="492443"/>
          </a:xfrm>
          <a:prstGeom prst="rect">
            <a:avLst/>
          </a:prstGeom>
          <a:noFill/>
          <a:ln w="9525">
            <a:noFill/>
            <a:miter lim="800000"/>
            <a:headEnd/>
            <a:tailEnd/>
          </a:ln>
          <a:effectLst/>
        </p:spPr>
        <p:txBody>
          <a:bodyPr wrap="square">
            <a:spAutoFit/>
          </a:bodyPr>
          <a:lstStyle/>
          <a:p>
            <a:r>
              <a:rPr lang="en-GB" sz="2600" dirty="0" smtClean="0">
                <a:latin typeface="Calibri" pitchFamily="34" charset="0"/>
                <a:ea typeface="Calibri" pitchFamily="34" charset="0"/>
                <a:cs typeface="Calibri" pitchFamily="34" charset="0"/>
              </a:rPr>
              <a:t>4 main dimensions; 11 discrete areas for focus:</a:t>
            </a:r>
            <a:endParaRPr lang="en-GB" sz="2600" dirty="0">
              <a:latin typeface="Calibri" pitchFamily="34" charset="0"/>
              <a:ea typeface="Calibri" pitchFamily="34" charset="0"/>
              <a:cs typeface="Calibri" pitchFamily="34" charset="0"/>
            </a:endParaRPr>
          </a:p>
        </p:txBody>
      </p:sp>
    </p:spTree>
    <p:extLst>
      <p:ext uri="{BB962C8B-B14F-4D97-AF65-F5344CB8AC3E}">
        <p14:creationId xmlns:p14="http://schemas.microsoft.com/office/powerpoint/2010/main" val="3897504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nodeType="clickEffect">
                                  <p:stCondLst>
                                    <p:cond delay="0"/>
                                  </p:stCondLst>
                                  <p:childTnLst>
                                    <p:set>
                                      <p:cBhvr>
                                        <p:cTn id="22" dur="1" fill="hold">
                                          <p:stCondLst>
                                            <p:cond delay="0"/>
                                          </p:stCondLst>
                                        </p:cTn>
                                        <p:tgtEl>
                                          <p:spTgt spid="2">
                                            <p:txEl>
                                              <p:pRg st="1" end="1"/>
                                            </p:txEl>
                                          </p:spTgt>
                                        </p:tgtEl>
                                        <p:attrNameLst>
                                          <p:attrName>style.visibility</p:attrName>
                                        </p:attrNameLst>
                                      </p:cBhvr>
                                      <p:to>
                                        <p:strVal val="visible"/>
                                      </p:to>
                                    </p:set>
                                    <p:anim calcmode="lin" valueType="num">
                                      <p:cBhvr additive="base">
                                        <p:cTn id="23" dur="500" fill="hold"/>
                                        <p:tgtEl>
                                          <p:spTgt spid="2">
                                            <p:txEl>
                                              <p:pRg st="1" end="1"/>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nodeType="clickEffect">
                                  <p:stCondLst>
                                    <p:cond delay="0"/>
                                  </p:stCondLst>
                                  <p:childTnLst>
                                    <p:set>
                                      <p:cBhvr>
                                        <p:cTn id="28" dur="1" fill="hold">
                                          <p:stCondLst>
                                            <p:cond delay="0"/>
                                          </p:stCondLst>
                                        </p:cTn>
                                        <p:tgtEl>
                                          <p:spTgt spid="2">
                                            <p:txEl>
                                              <p:pRg st="3" end="3"/>
                                            </p:txEl>
                                          </p:spTgt>
                                        </p:tgtEl>
                                        <p:attrNameLst>
                                          <p:attrName>style.visibility</p:attrName>
                                        </p:attrNameLst>
                                      </p:cBhvr>
                                      <p:to>
                                        <p:strVal val="visible"/>
                                      </p:to>
                                    </p:set>
                                    <p:anim calcmode="lin" valueType="num">
                                      <p:cBhvr additive="base">
                                        <p:cTn id="29" dur="500" fill="hold"/>
                                        <p:tgtEl>
                                          <p:spTgt spid="2">
                                            <p:txEl>
                                              <p:pRg st="3" end="3"/>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2">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8"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8" fill="hold" nodeType="click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0-#ppt_w/2"/>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370061" y="381000"/>
            <a:ext cx="8015342"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r>
              <a:rPr lang="en-GB" sz="3200" dirty="0" smtClean="0">
                <a:latin typeface="+mn-lt"/>
              </a:rPr>
              <a:t>How can the transition from EFL to EAP be most effectively managed?</a:t>
            </a:r>
            <a:endParaRPr lang="en-GB" sz="3200" dirty="0">
              <a:latin typeface="+mn-lt"/>
            </a:endParaRPr>
          </a:p>
        </p:txBody>
      </p:sp>
      <p:sp>
        <p:nvSpPr>
          <p:cNvPr id="3" name="Rectangle 11"/>
          <p:cNvSpPr>
            <a:spLocks noChangeArrowheads="1"/>
          </p:cNvSpPr>
          <p:nvPr/>
        </p:nvSpPr>
        <p:spPr bwMode="auto">
          <a:xfrm>
            <a:off x="385767" y="1600200"/>
            <a:ext cx="2205033" cy="492443"/>
          </a:xfrm>
          <a:prstGeom prst="rect">
            <a:avLst/>
          </a:prstGeom>
          <a:noFill/>
          <a:ln w="9525">
            <a:noFill/>
            <a:miter lim="800000"/>
            <a:headEnd/>
            <a:tailEnd/>
          </a:ln>
          <a:effectLst/>
        </p:spPr>
        <p:txBody>
          <a:bodyPr wrap="square">
            <a:spAutoFit/>
          </a:bodyPr>
          <a:lstStyle/>
          <a:p>
            <a:r>
              <a:rPr lang="en-GB" sz="2600" b="1" dirty="0" smtClean="0">
                <a:solidFill>
                  <a:schemeClr val="accent1">
                    <a:lumMod val="50000"/>
                  </a:schemeClr>
                </a:solidFill>
                <a:latin typeface="Calibri" pitchFamily="34" charset="0"/>
                <a:ea typeface="Calibri" pitchFamily="34" charset="0"/>
                <a:cs typeface="Calibri" pitchFamily="34" charset="0"/>
              </a:rPr>
              <a:t>Individuals:</a:t>
            </a:r>
            <a:endParaRPr lang="en-GB" sz="2600" b="1" dirty="0">
              <a:solidFill>
                <a:schemeClr val="accent1">
                  <a:lumMod val="50000"/>
                </a:schemeClr>
              </a:solidFill>
              <a:latin typeface="Calibri" pitchFamily="34" charset="0"/>
              <a:ea typeface="Calibri" pitchFamily="34" charset="0"/>
              <a:cs typeface="Calibri" pitchFamily="34" charset="0"/>
            </a:endParaRPr>
          </a:p>
        </p:txBody>
      </p:sp>
      <p:sp>
        <p:nvSpPr>
          <p:cNvPr id="5" name="Rectangle 3"/>
          <p:cNvSpPr txBox="1">
            <a:spLocks noChangeArrowheads="1"/>
          </p:cNvSpPr>
          <p:nvPr/>
        </p:nvSpPr>
        <p:spPr bwMode="auto">
          <a:xfrm>
            <a:off x="370061" y="2209800"/>
            <a:ext cx="8316737" cy="26152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20000"/>
              </a:spcBef>
              <a:buClr>
                <a:schemeClr val="accent1"/>
              </a:buClr>
              <a:buSzPct val="70000"/>
              <a:buFont typeface="Wingdings" pitchFamily="2" charset="2"/>
              <a:buChar char="v"/>
            </a:pPr>
            <a:r>
              <a:rPr lang="en-US" sz="2600" dirty="0" smtClean="0">
                <a:solidFill>
                  <a:schemeClr val="accent2">
                    <a:lumMod val="75000"/>
                  </a:schemeClr>
                </a:solidFill>
                <a:latin typeface="Calibri" pitchFamily="34" charset="0"/>
                <a:cs typeface="Calibri" pitchFamily="34" charset="0"/>
              </a:rPr>
              <a:t>Need to acknowledge that being effective in EAP contexts will not always be the same as being effective in EFL.</a:t>
            </a:r>
          </a:p>
          <a:p>
            <a:pPr eaLnBrk="1" hangingPunct="1">
              <a:spcBef>
                <a:spcPct val="20000"/>
              </a:spcBef>
              <a:buClr>
                <a:schemeClr val="accent1"/>
              </a:buClr>
              <a:buSzPct val="70000"/>
              <a:buFont typeface="Wingdings" pitchFamily="2" charset="2"/>
              <a:buChar char="v"/>
            </a:pPr>
            <a:endParaRPr lang="en-US" sz="1100" dirty="0" smtClean="0">
              <a:solidFill>
                <a:schemeClr val="accent2">
                  <a:lumMod val="75000"/>
                </a:schemeClr>
              </a:solidFill>
              <a:latin typeface="Calibri" pitchFamily="34" charset="0"/>
              <a:cs typeface="Calibri" pitchFamily="34" charset="0"/>
            </a:endParaRPr>
          </a:p>
          <a:p>
            <a:pPr eaLnBrk="1" hangingPunct="1">
              <a:spcBef>
                <a:spcPct val="20000"/>
              </a:spcBef>
              <a:buClr>
                <a:schemeClr val="accent1"/>
              </a:buClr>
              <a:buSzPct val="70000"/>
              <a:buFont typeface="Wingdings" pitchFamily="2" charset="2"/>
              <a:buChar char="v"/>
            </a:pPr>
            <a:r>
              <a:rPr lang="en-US" sz="2600" dirty="0" smtClean="0">
                <a:solidFill>
                  <a:schemeClr val="accent2">
                    <a:lumMod val="75000"/>
                  </a:schemeClr>
                </a:solidFill>
                <a:latin typeface="Calibri" pitchFamily="34" charset="0"/>
                <a:cs typeface="Calibri" pitchFamily="34" charset="0"/>
              </a:rPr>
              <a:t>Need to recognize the gaps in their own knowledge and skill-set (the BALEAP </a:t>
            </a:r>
            <a:r>
              <a:rPr lang="en-US" sz="2600" dirty="0">
                <a:solidFill>
                  <a:schemeClr val="accent2">
                    <a:lumMod val="75000"/>
                  </a:schemeClr>
                </a:solidFill>
                <a:latin typeface="Calibri" pitchFamily="34" charset="0"/>
                <a:cs typeface="Calibri" pitchFamily="34" charset="0"/>
              </a:rPr>
              <a:t>C</a:t>
            </a:r>
            <a:r>
              <a:rPr lang="en-US" sz="2600" dirty="0" smtClean="0">
                <a:solidFill>
                  <a:schemeClr val="accent2">
                    <a:lumMod val="75000"/>
                  </a:schemeClr>
                </a:solidFill>
                <a:latin typeface="Calibri" pitchFamily="34" charset="0"/>
                <a:cs typeface="Calibri" pitchFamily="34" charset="0"/>
              </a:rPr>
              <a:t>ompetency Framework can be very useful in this regard) and take appropriate action e.g. carry out action research, further reading/training/study).</a:t>
            </a:r>
          </a:p>
          <a:p>
            <a:pPr eaLnBrk="1" hangingPunct="1">
              <a:spcBef>
                <a:spcPct val="20000"/>
              </a:spcBef>
              <a:buClr>
                <a:schemeClr val="accent1"/>
              </a:buClr>
              <a:buSzPct val="70000"/>
              <a:buFont typeface="Wingdings" pitchFamily="2" charset="2"/>
              <a:buChar char="v"/>
            </a:pPr>
            <a:endParaRPr lang="en-US" sz="1100" dirty="0" smtClean="0">
              <a:solidFill>
                <a:schemeClr val="accent2">
                  <a:lumMod val="75000"/>
                </a:schemeClr>
              </a:solidFill>
              <a:latin typeface="Calibri" pitchFamily="34" charset="0"/>
              <a:cs typeface="Calibri" pitchFamily="34" charset="0"/>
            </a:endParaRPr>
          </a:p>
          <a:p>
            <a:pPr eaLnBrk="1" hangingPunct="1">
              <a:spcBef>
                <a:spcPct val="20000"/>
              </a:spcBef>
              <a:buClr>
                <a:schemeClr val="accent1"/>
              </a:buClr>
              <a:buSzPct val="70000"/>
              <a:buFont typeface="Wingdings" pitchFamily="2" charset="2"/>
              <a:buChar char="v"/>
            </a:pPr>
            <a:r>
              <a:rPr lang="en-US" sz="2600" dirty="0" smtClean="0">
                <a:solidFill>
                  <a:schemeClr val="accent2">
                    <a:lumMod val="75000"/>
                  </a:schemeClr>
                </a:solidFill>
                <a:latin typeface="Calibri" pitchFamily="34" charset="0"/>
                <a:cs typeface="Calibri" pitchFamily="34" charset="0"/>
              </a:rPr>
              <a:t>Need to avail themselves of every opportunity for further Continuing Professional Development.</a:t>
            </a:r>
            <a:endParaRPr lang="en-GB" sz="2600" dirty="0">
              <a:solidFill>
                <a:schemeClr val="accent2">
                  <a:lumMod val="75000"/>
                </a:schemeClr>
              </a:solidFill>
              <a:latin typeface="Calibri" pitchFamily="34" charset="0"/>
              <a:cs typeface="Calibri" pitchFamily="34" charset="0"/>
            </a:endParaRPr>
          </a:p>
        </p:txBody>
      </p:sp>
    </p:spTree>
    <p:extLst>
      <p:ext uri="{BB962C8B-B14F-4D97-AF65-F5344CB8AC3E}">
        <p14:creationId xmlns:p14="http://schemas.microsoft.com/office/powerpoint/2010/main" val="4118553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down)">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wipe(down)">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animEffect transition="in" filter="wipe(down)">
                                      <p:cBhvr>
                                        <p:cTn id="1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1"/>
          <p:cNvSpPr>
            <a:spLocks noChangeArrowheads="1"/>
          </p:cNvSpPr>
          <p:nvPr/>
        </p:nvSpPr>
        <p:spPr bwMode="auto">
          <a:xfrm>
            <a:off x="403873" y="1524000"/>
            <a:ext cx="2491727" cy="492443"/>
          </a:xfrm>
          <a:prstGeom prst="rect">
            <a:avLst/>
          </a:prstGeom>
          <a:noFill/>
          <a:ln w="9525">
            <a:noFill/>
            <a:miter lim="800000"/>
            <a:headEnd/>
            <a:tailEnd/>
          </a:ln>
          <a:effectLst/>
        </p:spPr>
        <p:txBody>
          <a:bodyPr wrap="square">
            <a:spAutoFit/>
          </a:bodyPr>
          <a:lstStyle/>
          <a:p>
            <a:r>
              <a:rPr lang="en-GB" sz="2600" b="1" dirty="0" smtClean="0">
                <a:solidFill>
                  <a:schemeClr val="accent1">
                    <a:lumMod val="50000"/>
                  </a:schemeClr>
                </a:solidFill>
                <a:latin typeface="Calibri" pitchFamily="34" charset="0"/>
                <a:ea typeface="Calibri" pitchFamily="34" charset="0"/>
                <a:cs typeface="Calibri" pitchFamily="34" charset="0"/>
              </a:rPr>
              <a:t>Institutions:</a:t>
            </a:r>
            <a:endParaRPr lang="en-GB" sz="2600" b="1" dirty="0">
              <a:solidFill>
                <a:schemeClr val="accent1">
                  <a:lumMod val="50000"/>
                </a:schemeClr>
              </a:solidFill>
              <a:latin typeface="Calibri" pitchFamily="34" charset="0"/>
              <a:ea typeface="Calibri" pitchFamily="34" charset="0"/>
              <a:cs typeface="Calibri" pitchFamily="34" charset="0"/>
            </a:endParaRPr>
          </a:p>
        </p:txBody>
      </p:sp>
      <p:sp>
        <p:nvSpPr>
          <p:cNvPr id="4" name="Text Box 2"/>
          <p:cNvSpPr txBox="1">
            <a:spLocks noChangeArrowheads="1"/>
          </p:cNvSpPr>
          <p:nvPr/>
        </p:nvSpPr>
        <p:spPr bwMode="auto">
          <a:xfrm>
            <a:off x="375961" y="283726"/>
            <a:ext cx="8015342"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r>
              <a:rPr lang="en-GB" sz="3200" dirty="0" smtClean="0">
                <a:latin typeface="+mn-lt"/>
              </a:rPr>
              <a:t>How can the transition from EFL to EAP be most effectively managed?</a:t>
            </a:r>
            <a:endParaRPr lang="en-GB" sz="3200" dirty="0">
              <a:latin typeface="+mn-lt"/>
            </a:endParaRPr>
          </a:p>
        </p:txBody>
      </p:sp>
      <p:sp>
        <p:nvSpPr>
          <p:cNvPr id="5" name="Rectangle 3"/>
          <p:cNvSpPr txBox="1">
            <a:spLocks noChangeArrowheads="1"/>
          </p:cNvSpPr>
          <p:nvPr/>
        </p:nvSpPr>
        <p:spPr bwMode="auto">
          <a:xfrm>
            <a:off x="370061" y="2209800"/>
            <a:ext cx="8316737" cy="26152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20000"/>
              </a:spcBef>
              <a:buClr>
                <a:schemeClr val="accent1"/>
              </a:buClr>
              <a:buSzPct val="70000"/>
              <a:buFont typeface="Wingdings" pitchFamily="2" charset="2"/>
              <a:buChar char="v"/>
            </a:pPr>
            <a:r>
              <a:rPr lang="en-US" sz="2600" dirty="0" smtClean="0">
                <a:solidFill>
                  <a:schemeClr val="accent2">
                    <a:lumMod val="75000"/>
                  </a:schemeClr>
                </a:solidFill>
                <a:latin typeface="Calibri" pitchFamily="34" charset="0"/>
                <a:cs typeface="Calibri" pitchFamily="34" charset="0"/>
              </a:rPr>
              <a:t>Need to establish guidelines for what is expected of their teachers and ensure that these are properly disseminated.</a:t>
            </a:r>
          </a:p>
          <a:p>
            <a:pPr eaLnBrk="1" hangingPunct="1">
              <a:spcBef>
                <a:spcPct val="20000"/>
              </a:spcBef>
              <a:buClr>
                <a:schemeClr val="accent1"/>
              </a:buClr>
              <a:buSzPct val="70000"/>
              <a:buFont typeface="Wingdings" pitchFamily="2" charset="2"/>
              <a:buChar char="v"/>
            </a:pPr>
            <a:endParaRPr lang="en-US" sz="1100" dirty="0" smtClean="0">
              <a:solidFill>
                <a:schemeClr val="accent2">
                  <a:lumMod val="75000"/>
                </a:schemeClr>
              </a:solidFill>
              <a:latin typeface="Calibri" pitchFamily="34" charset="0"/>
              <a:cs typeface="Calibri" pitchFamily="34" charset="0"/>
            </a:endParaRPr>
          </a:p>
          <a:p>
            <a:pPr eaLnBrk="1" hangingPunct="1">
              <a:spcBef>
                <a:spcPct val="20000"/>
              </a:spcBef>
              <a:buClr>
                <a:schemeClr val="accent1"/>
              </a:buClr>
              <a:buSzPct val="70000"/>
              <a:buFont typeface="Wingdings" pitchFamily="2" charset="2"/>
              <a:buChar char="v"/>
            </a:pPr>
            <a:r>
              <a:rPr lang="en-US" sz="2600" dirty="0" smtClean="0">
                <a:solidFill>
                  <a:schemeClr val="accent2">
                    <a:lumMod val="75000"/>
                  </a:schemeClr>
                </a:solidFill>
                <a:latin typeface="Calibri" pitchFamily="34" charset="0"/>
                <a:cs typeface="Calibri" pitchFamily="34" charset="0"/>
              </a:rPr>
              <a:t>Need to put in place classroom observation procedures and processes that are relevant to the EAP context.</a:t>
            </a:r>
          </a:p>
          <a:p>
            <a:pPr eaLnBrk="1" hangingPunct="1">
              <a:spcBef>
                <a:spcPct val="20000"/>
              </a:spcBef>
              <a:buClr>
                <a:schemeClr val="accent1"/>
              </a:buClr>
              <a:buSzPct val="70000"/>
              <a:buFont typeface="Wingdings" pitchFamily="2" charset="2"/>
              <a:buChar char="v"/>
            </a:pPr>
            <a:endParaRPr lang="en-US" sz="1100" dirty="0" smtClean="0">
              <a:solidFill>
                <a:schemeClr val="accent2">
                  <a:lumMod val="75000"/>
                </a:schemeClr>
              </a:solidFill>
              <a:latin typeface="Calibri" pitchFamily="34" charset="0"/>
              <a:cs typeface="Calibri" pitchFamily="34" charset="0"/>
            </a:endParaRPr>
          </a:p>
          <a:p>
            <a:pPr eaLnBrk="1" hangingPunct="1">
              <a:spcBef>
                <a:spcPct val="20000"/>
              </a:spcBef>
              <a:buClr>
                <a:schemeClr val="accent1"/>
              </a:buClr>
              <a:buSzPct val="70000"/>
              <a:buFont typeface="Wingdings" pitchFamily="2" charset="2"/>
              <a:buChar char="v"/>
            </a:pPr>
            <a:r>
              <a:rPr lang="en-US" sz="2600" dirty="0" smtClean="0">
                <a:solidFill>
                  <a:schemeClr val="accent2">
                    <a:lumMod val="75000"/>
                  </a:schemeClr>
                </a:solidFill>
                <a:latin typeface="Calibri" pitchFamily="34" charset="0"/>
                <a:cs typeface="Calibri" pitchFamily="34" charset="0"/>
              </a:rPr>
              <a:t>Need to create opportunities for the Continuing Professional Development of their staff.</a:t>
            </a:r>
            <a:endParaRPr lang="en-GB" sz="2600" dirty="0">
              <a:solidFill>
                <a:schemeClr val="accent2">
                  <a:lumMod val="75000"/>
                </a:schemeClr>
              </a:solidFill>
              <a:latin typeface="Calibri" pitchFamily="34" charset="0"/>
              <a:cs typeface="Calibri" pitchFamily="34" charset="0"/>
            </a:endParaRPr>
          </a:p>
        </p:txBody>
      </p:sp>
    </p:spTree>
    <p:extLst>
      <p:ext uri="{BB962C8B-B14F-4D97-AF65-F5344CB8AC3E}">
        <p14:creationId xmlns:p14="http://schemas.microsoft.com/office/powerpoint/2010/main" val="3338649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down)">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wipe(down)">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animEffect transition="in" filter="wipe(down)">
                                      <p:cBhvr>
                                        <p:cTn id="1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5270" y="2544719"/>
            <a:ext cx="6224587" cy="523875"/>
          </a:xfrm>
          <a:prstGeom prst="rect">
            <a:avLst/>
          </a:prstGeom>
        </p:spPr>
        <p:txBody>
          <a:bodyPr wrap="none">
            <a:spAutoFit/>
          </a:bodyPr>
          <a:lstStyle/>
          <a:p>
            <a:pPr>
              <a:defRPr/>
            </a:pPr>
            <a:r>
              <a:rPr lang="en-US" sz="2800" dirty="0">
                <a:latin typeface="Calibri" pitchFamily="34" charset="0"/>
                <a:cs typeface="Calibri" pitchFamily="34" charset="0"/>
              </a:rPr>
              <a:t>(i)	EAP Lesson Preparation &amp; Planning</a:t>
            </a:r>
          </a:p>
        </p:txBody>
      </p:sp>
      <p:sp>
        <p:nvSpPr>
          <p:cNvPr id="3" name="Rectangle 2"/>
          <p:cNvSpPr/>
          <p:nvPr/>
        </p:nvSpPr>
        <p:spPr>
          <a:xfrm>
            <a:off x="423520" y="3086056"/>
            <a:ext cx="4013200" cy="522288"/>
          </a:xfrm>
          <a:prstGeom prst="rect">
            <a:avLst/>
          </a:prstGeom>
        </p:spPr>
        <p:txBody>
          <a:bodyPr wrap="none">
            <a:spAutoFit/>
          </a:bodyPr>
          <a:lstStyle/>
          <a:p>
            <a:pPr>
              <a:defRPr/>
            </a:pPr>
            <a:r>
              <a:rPr lang="en-US" sz="2800" dirty="0">
                <a:latin typeface="Calibri" pitchFamily="34" charset="0"/>
                <a:cs typeface="Calibri" pitchFamily="34" charset="0"/>
              </a:rPr>
              <a:t>(ii)	EAP Lesson Delivery</a:t>
            </a:r>
          </a:p>
        </p:txBody>
      </p:sp>
      <p:sp>
        <p:nvSpPr>
          <p:cNvPr id="4" name="Rectangle 5"/>
          <p:cNvSpPr>
            <a:spLocks noChangeArrowheads="1"/>
          </p:cNvSpPr>
          <p:nvPr/>
        </p:nvSpPr>
        <p:spPr bwMode="auto">
          <a:xfrm>
            <a:off x="442719" y="1406311"/>
            <a:ext cx="62134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2800" b="1" dirty="0">
                <a:solidFill>
                  <a:schemeClr val="tx2">
                    <a:lumMod val="75000"/>
                  </a:schemeClr>
                </a:solidFill>
                <a:latin typeface="Calibri" pitchFamily="34" charset="0"/>
                <a:cs typeface="Calibri" pitchFamily="34" charset="0"/>
              </a:rPr>
              <a:t>EAP Classroom </a:t>
            </a:r>
            <a:r>
              <a:rPr lang="en-US" sz="2800" b="1" dirty="0" smtClean="0">
                <a:solidFill>
                  <a:schemeClr val="tx2">
                    <a:lumMod val="75000"/>
                  </a:schemeClr>
                </a:solidFill>
                <a:latin typeface="Calibri" pitchFamily="34" charset="0"/>
                <a:cs typeface="Calibri" pitchFamily="34" charset="0"/>
              </a:rPr>
              <a:t>Observation</a:t>
            </a:r>
            <a:endParaRPr lang="en-US" sz="2800" b="1" dirty="0">
              <a:solidFill>
                <a:schemeClr val="tx2">
                  <a:lumMod val="75000"/>
                </a:schemeClr>
              </a:solidFill>
              <a:latin typeface="Calibri" pitchFamily="34" charset="0"/>
              <a:cs typeface="Calibri" pitchFamily="34" charset="0"/>
            </a:endParaRPr>
          </a:p>
        </p:txBody>
      </p:sp>
      <p:sp>
        <p:nvSpPr>
          <p:cNvPr id="5" name="Rectangle 6"/>
          <p:cNvSpPr>
            <a:spLocks noChangeArrowheads="1"/>
          </p:cNvSpPr>
          <p:nvPr/>
        </p:nvSpPr>
        <p:spPr bwMode="auto">
          <a:xfrm>
            <a:off x="498132" y="1960519"/>
            <a:ext cx="518953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buFont typeface="Arial" pitchFamily="34" charset="0"/>
              <a:buChar char="•"/>
            </a:pPr>
            <a:r>
              <a:rPr lang="en-US" sz="2400">
                <a:latin typeface="Calibri" pitchFamily="34" charset="0"/>
                <a:cs typeface="Calibri" pitchFamily="34" charset="0"/>
              </a:rPr>
              <a:t>2 specific areas for focus: </a:t>
            </a:r>
          </a:p>
        </p:txBody>
      </p:sp>
      <p:sp>
        <p:nvSpPr>
          <p:cNvPr id="6" name="TextBox 5"/>
          <p:cNvSpPr txBox="1">
            <a:spLocks noChangeArrowheads="1"/>
          </p:cNvSpPr>
          <p:nvPr/>
        </p:nvSpPr>
        <p:spPr bwMode="auto">
          <a:xfrm>
            <a:off x="1106145" y="228600"/>
            <a:ext cx="6742455"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algn="ctr" eaLnBrk="1" hangingPunct="1"/>
            <a:r>
              <a:rPr lang="en-US" sz="2800" b="1" dirty="0">
                <a:latin typeface="Calibri" pitchFamily="34" charset="0"/>
                <a:cs typeface="Calibri" pitchFamily="34" charset="0"/>
              </a:rPr>
              <a:t>Ensuring High Quality EAP at </a:t>
            </a:r>
            <a:r>
              <a:rPr lang="en-US" sz="2800" b="1" dirty="0" smtClean="0">
                <a:latin typeface="Calibri" pitchFamily="34" charset="0"/>
                <a:cs typeface="Calibri" pitchFamily="34" charset="0"/>
              </a:rPr>
              <a:t>the University of Nottingham Ningbo China</a:t>
            </a:r>
            <a:endParaRPr lang="en-US" sz="2800" b="1" dirty="0">
              <a:latin typeface="Calibri" pitchFamily="34" charset="0"/>
              <a:cs typeface="Calibri" pitchFamily="34" charset="0"/>
            </a:endParaRPr>
          </a:p>
        </p:txBody>
      </p:sp>
      <p:sp>
        <p:nvSpPr>
          <p:cNvPr id="7" name="Rectangle 6"/>
          <p:cNvSpPr>
            <a:spLocks noChangeArrowheads="1"/>
          </p:cNvSpPr>
          <p:nvPr/>
        </p:nvSpPr>
        <p:spPr bwMode="auto">
          <a:xfrm>
            <a:off x="455270" y="3719469"/>
            <a:ext cx="841375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buFont typeface="Arial" pitchFamily="34" charset="0"/>
              <a:buChar char="•"/>
              <a:defRPr/>
            </a:pPr>
            <a:r>
              <a:rPr lang="en-US" sz="2400" dirty="0">
                <a:latin typeface="Calibri" pitchFamily="34" charset="0"/>
                <a:cs typeface="Calibri" pitchFamily="34" charset="0"/>
              </a:rPr>
              <a:t>A 3-stage process: </a:t>
            </a:r>
          </a:p>
          <a:p>
            <a:pPr>
              <a:defRPr/>
            </a:pPr>
            <a:endParaRPr lang="en-US" sz="900" dirty="0">
              <a:latin typeface="Calibri" pitchFamily="34" charset="0"/>
              <a:cs typeface="Calibri" pitchFamily="34" charset="0"/>
            </a:endParaRPr>
          </a:p>
          <a:p>
            <a:pPr marL="342900" indent="-342900">
              <a:buFont typeface="Wingdings" pitchFamily="2" charset="2"/>
              <a:buChar char="v"/>
              <a:defRPr/>
            </a:pPr>
            <a:r>
              <a:rPr lang="en-US" sz="2400" dirty="0">
                <a:latin typeface="Calibri" pitchFamily="34" charset="0"/>
                <a:cs typeface="Calibri" pitchFamily="34" charset="0"/>
              </a:rPr>
              <a:t>	Pre-Observation Meeting </a:t>
            </a:r>
            <a:r>
              <a:rPr lang="en-US" dirty="0">
                <a:latin typeface="Calibri" pitchFamily="34" charset="0"/>
                <a:cs typeface="Calibri" pitchFamily="34" charset="0"/>
              </a:rPr>
              <a:t>(30-45 minutes) </a:t>
            </a:r>
          </a:p>
          <a:p>
            <a:pPr marL="342900" indent="-342900">
              <a:buFont typeface="Wingdings" pitchFamily="2" charset="2"/>
              <a:buChar char="v"/>
              <a:defRPr/>
            </a:pPr>
            <a:r>
              <a:rPr lang="en-US" sz="2400" dirty="0">
                <a:latin typeface="Calibri" pitchFamily="34" charset="0"/>
                <a:cs typeface="Calibri" pitchFamily="34" charset="0"/>
              </a:rPr>
              <a:t>	Lesson Observation </a:t>
            </a:r>
            <a:r>
              <a:rPr lang="en-US" dirty="0">
                <a:latin typeface="Calibri" pitchFamily="34" charset="0"/>
                <a:cs typeface="Calibri" pitchFamily="34" charset="0"/>
              </a:rPr>
              <a:t>(2 hours)</a:t>
            </a:r>
          </a:p>
          <a:p>
            <a:pPr marL="342900" indent="-342900">
              <a:buFont typeface="Wingdings" pitchFamily="2" charset="2"/>
              <a:buChar char="v"/>
              <a:defRPr/>
            </a:pPr>
            <a:r>
              <a:rPr lang="en-US" sz="2400" dirty="0">
                <a:latin typeface="Calibri" pitchFamily="34" charset="0"/>
                <a:cs typeface="Calibri" pitchFamily="34" charset="0"/>
              </a:rPr>
              <a:t>	Post-Observation Meeting </a:t>
            </a:r>
            <a:r>
              <a:rPr lang="en-US" dirty="0">
                <a:latin typeface="Calibri" pitchFamily="34" charset="0"/>
                <a:cs typeface="Calibri" pitchFamily="34" charset="0"/>
              </a:rPr>
              <a:t>(30-45 minutes)</a:t>
            </a:r>
          </a:p>
        </p:txBody>
      </p:sp>
      <p:sp>
        <p:nvSpPr>
          <p:cNvPr id="8" name="Rectangle 6"/>
          <p:cNvSpPr>
            <a:spLocks noChangeArrowheads="1"/>
          </p:cNvSpPr>
          <p:nvPr/>
        </p:nvSpPr>
        <p:spPr bwMode="auto">
          <a:xfrm>
            <a:off x="480670" y="6153106"/>
            <a:ext cx="81962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buFont typeface="Arial" pitchFamily="34" charset="0"/>
              <a:buChar char="•"/>
            </a:pPr>
            <a:r>
              <a:rPr lang="en-US" sz="2400">
                <a:latin typeface="Calibri" pitchFamily="34" charset="0"/>
                <a:cs typeface="Calibri" pitchFamily="34" charset="0"/>
              </a:rPr>
              <a:t>Tutor performance objectively evaluated against set criteria.</a:t>
            </a:r>
          </a:p>
        </p:txBody>
      </p:sp>
      <p:sp>
        <p:nvSpPr>
          <p:cNvPr id="9" name="Rectangle 6"/>
          <p:cNvSpPr>
            <a:spLocks noChangeArrowheads="1"/>
          </p:cNvSpPr>
          <p:nvPr/>
        </p:nvSpPr>
        <p:spPr bwMode="auto">
          <a:xfrm>
            <a:off x="475907" y="5565731"/>
            <a:ext cx="819626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buFont typeface="Arial" pitchFamily="34" charset="0"/>
              <a:buChar char="•"/>
            </a:pPr>
            <a:r>
              <a:rPr lang="en-US" sz="2400">
                <a:latin typeface="Calibri" pitchFamily="34" charset="0"/>
                <a:cs typeface="Calibri" pitchFamily="34" charset="0"/>
              </a:rPr>
              <a:t>Running commentaries to provide detailed lesson snapshots.</a:t>
            </a:r>
          </a:p>
        </p:txBody>
      </p:sp>
    </p:spTree>
    <p:extLst>
      <p:ext uri="{BB962C8B-B14F-4D97-AF65-F5344CB8AC3E}">
        <p14:creationId xmlns:p14="http://schemas.microsoft.com/office/powerpoint/2010/main" val="138254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2068062" y="457200"/>
            <a:ext cx="4935841"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ctr" eaLnBrk="1" hangingPunct="1"/>
            <a:r>
              <a:rPr lang="en-US" sz="3200" dirty="0" smtClean="0">
                <a:latin typeface="+mn-lt"/>
              </a:rPr>
              <a:t>5 main aims:</a:t>
            </a:r>
            <a:endParaRPr lang="en-GB" sz="3200" dirty="0">
              <a:latin typeface="+mn-lt"/>
            </a:endParaRPr>
          </a:p>
        </p:txBody>
      </p:sp>
      <p:sp>
        <p:nvSpPr>
          <p:cNvPr id="3" name="Text Box 3"/>
          <p:cNvSpPr txBox="1">
            <a:spLocks noChangeArrowheads="1"/>
          </p:cNvSpPr>
          <p:nvPr/>
        </p:nvSpPr>
        <p:spPr bwMode="auto">
          <a:xfrm>
            <a:off x="337977" y="2014717"/>
            <a:ext cx="8059102"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buFont typeface="Wingdings" pitchFamily="2" charset="2"/>
              <a:buChar char="v"/>
            </a:pPr>
            <a:r>
              <a:rPr lang="en-GB" b="0" dirty="0">
                <a:latin typeface="+mn-lt"/>
              </a:rPr>
              <a:t>	To </a:t>
            </a:r>
            <a:r>
              <a:rPr lang="en-GB" b="0" dirty="0" smtClean="0">
                <a:latin typeface="+mn-lt"/>
              </a:rPr>
              <a:t>highlight some of the ways in which EAP may be 	thought of as being distinct from General English (EFL).</a:t>
            </a:r>
            <a:endParaRPr lang="en-GB" b="0" dirty="0">
              <a:latin typeface="+mn-lt"/>
            </a:endParaRPr>
          </a:p>
        </p:txBody>
      </p:sp>
      <p:sp>
        <p:nvSpPr>
          <p:cNvPr id="4" name="Text Box 4"/>
          <p:cNvSpPr txBox="1">
            <a:spLocks noChangeArrowheads="1"/>
          </p:cNvSpPr>
          <p:nvPr/>
        </p:nvSpPr>
        <p:spPr bwMode="auto">
          <a:xfrm>
            <a:off x="312395" y="2903187"/>
            <a:ext cx="8556172"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buFont typeface="Wingdings" pitchFamily="2" charset="2"/>
              <a:buChar char="v"/>
            </a:pPr>
            <a:r>
              <a:rPr lang="en-GB" b="0" dirty="0">
                <a:latin typeface="+mn-lt"/>
              </a:rPr>
              <a:t>	To </a:t>
            </a:r>
            <a:r>
              <a:rPr lang="en-GB" b="0" dirty="0" smtClean="0">
                <a:latin typeface="+mn-lt"/>
              </a:rPr>
              <a:t>consider some of the challenges that teachers new to 	the EAP environment typically face, and how their 	approaches to teaching may therefore need to be adapted.</a:t>
            </a:r>
            <a:endParaRPr lang="en-GB" b="0" dirty="0">
              <a:latin typeface="+mn-lt"/>
            </a:endParaRPr>
          </a:p>
        </p:txBody>
      </p:sp>
      <p:sp>
        <p:nvSpPr>
          <p:cNvPr id="5" name="Text Box 7"/>
          <p:cNvSpPr txBox="1">
            <a:spLocks noChangeArrowheads="1"/>
          </p:cNvSpPr>
          <p:nvPr/>
        </p:nvSpPr>
        <p:spPr bwMode="auto">
          <a:xfrm>
            <a:off x="319139" y="4140277"/>
            <a:ext cx="834964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buFont typeface="Wingdings" pitchFamily="2" charset="2"/>
              <a:buChar char="v"/>
            </a:pPr>
            <a:r>
              <a:rPr lang="en-GB" b="0" dirty="0">
                <a:latin typeface="+mn-lt"/>
              </a:rPr>
              <a:t>	</a:t>
            </a:r>
            <a:r>
              <a:rPr lang="en-GB" b="0" dirty="0" smtClean="0">
                <a:latin typeface="+mn-lt"/>
              </a:rPr>
              <a:t>To outline key competencies of effective EAP teachers. </a:t>
            </a:r>
            <a:endParaRPr lang="en-GB" b="0" dirty="0">
              <a:latin typeface="+mn-lt"/>
            </a:endParaRPr>
          </a:p>
        </p:txBody>
      </p:sp>
      <p:sp>
        <p:nvSpPr>
          <p:cNvPr id="6" name="Text Box 7"/>
          <p:cNvSpPr txBox="1">
            <a:spLocks noChangeArrowheads="1"/>
          </p:cNvSpPr>
          <p:nvPr/>
        </p:nvSpPr>
        <p:spPr bwMode="auto">
          <a:xfrm>
            <a:off x="303158" y="4738191"/>
            <a:ext cx="8592568"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buFont typeface="Wingdings" pitchFamily="2" charset="2"/>
              <a:buChar char="v"/>
            </a:pPr>
            <a:r>
              <a:rPr lang="en-GB" b="0" dirty="0">
                <a:latin typeface="+mn-lt"/>
              </a:rPr>
              <a:t>	To </a:t>
            </a:r>
            <a:r>
              <a:rPr lang="en-GB" b="0" dirty="0" smtClean="0">
                <a:latin typeface="+mn-lt"/>
              </a:rPr>
              <a:t>put forward some proposals for how the transitional 	difficulties between teaching EFL and teaching EAP might 	most effectively be managed (with specific reference to the 	University of Nottingham Ningbo China).</a:t>
            </a:r>
            <a:endParaRPr lang="en-GB" b="0" dirty="0">
              <a:latin typeface="+mn-lt"/>
            </a:endParaRPr>
          </a:p>
        </p:txBody>
      </p:sp>
      <p:sp>
        <p:nvSpPr>
          <p:cNvPr id="8" name="Text Box 3"/>
          <p:cNvSpPr txBox="1">
            <a:spLocks noChangeArrowheads="1"/>
          </p:cNvSpPr>
          <p:nvPr/>
        </p:nvSpPr>
        <p:spPr bwMode="auto">
          <a:xfrm>
            <a:off x="360060" y="1173935"/>
            <a:ext cx="8059102"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buFont typeface="Wingdings" pitchFamily="2" charset="2"/>
              <a:buChar char="v"/>
            </a:pPr>
            <a:r>
              <a:rPr lang="en-GB" b="0" dirty="0">
                <a:latin typeface="+mn-lt"/>
              </a:rPr>
              <a:t>	To define what EAP </a:t>
            </a:r>
            <a:r>
              <a:rPr lang="en-GB" b="0" dirty="0" smtClean="0">
                <a:latin typeface="+mn-lt"/>
              </a:rPr>
              <a:t>is and its position in the wider ELT 	hierarchy.</a:t>
            </a:r>
            <a:endParaRPr lang="en-GB" b="0" dirty="0">
              <a:latin typeface="+mn-lt"/>
            </a:endParaRPr>
          </a:p>
        </p:txBody>
      </p:sp>
    </p:spTree>
    <p:extLst>
      <p:ext uri="{BB962C8B-B14F-4D97-AF65-F5344CB8AC3E}">
        <p14:creationId xmlns:p14="http://schemas.microsoft.com/office/powerpoint/2010/main" val="2507956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5750" y="1524000"/>
            <a:ext cx="8642350" cy="5509200"/>
          </a:xfrm>
          <a:prstGeom prst="rect">
            <a:avLst/>
          </a:prstGeom>
        </p:spPr>
        <p:txBody>
          <a:bodyPr>
            <a:spAutoFit/>
          </a:bodyPr>
          <a:lstStyle/>
          <a:p>
            <a:pPr>
              <a:defRPr/>
            </a:pPr>
            <a:r>
              <a:rPr lang="en-US" sz="2800" b="1" dirty="0">
                <a:solidFill>
                  <a:schemeClr val="accent1">
                    <a:lumMod val="50000"/>
                  </a:schemeClr>
                </a:solidFill>
                <a:latin typeface="Calibri" pitchFamily="34" charset="0"/>
                <a:cs typeface="Calibri" pitchFamily="34" charset="0"/>
              </a:rPr>
              <a:t>EAP Lesson Preparation &amp; Planning</a:t>
            </a:r>
          </a:p>
          <a:p>
            <a:pPr>
              <a:defRPr/>
            </a:pPr>
            <a:endParaRPr lang="en-US" sz="800" dirty="0">
              <a:latin typeface="Calibri" pitchFamily="34" charset="0"/>
              <a:cs typeface="Calibri" pitchFamily="34" charset="0"/>
            </a:endParaRPr>
          </a:p>
          <a:p>
            <a:pPr>
              <a:defRPr/>
            </a:pPr>
            <a:r>
              <a:rPr lang="en-US" sz="2200" dirty="0">
                <a:latin typeface="Calibri" pitchFamily="34" charset="0"/>
                <a:cs typeface="Calibri" pitchFamily="34" charset="0"/>
              </a:rPr>
              <a:t>4 different categories for critical evaluation; 9 specific dimensions:</a:t>
            </a:r>
          </a:p>
          <a:p>
            <a:pPr>
              <a:defRPr/>
            </a:pPr>
            <a:endParaRPr lang="en-US" sz="1400" dirty="0">
              <a:latin typeface="Calibri" pitchFamily="34" charset="0"/>
              <a:cs typeface="Calibri" pitchFamily="34" charset="0"/>
            </a:endParaRPr>
          </a:p>
          <a:p>
            <a:pPr>
              <a:defRPr/>
            </a:pPr>
            <a:r>
              <a:rPr lang="en-US" sz="2200" b="1" dirty="0">
                <a:latin typeface="Calibri" pitchFamily="34" charset="0"/>
                <a:cs typeface="Calibri" pitchFamily="34" charset="0"/>
              </a:rPr>
              <a:t>1. 	SUBMISSION OF LESSON PLAN</a:t>
            </a:r>
            <a:endParaRPr lang="en-GB" sz="2200" b="1" dirty="0">
              <a:latin typeface="Calibri" pitchFamily="34" charset="0"/>
              <a:cs typeface="Calibri" pitchFamily="34" charset="0"/>
            </a:endParaRPr>
          </a:p>
          <a:p>
            <a:pPr>
              <a:defRPr/>
            </a:pPr>
            <a:endParaRPr lang="en-US" sz="1100" i="1" dirty="0">
              <a:latin typeface="Calibri" pitchFamily="34" charset="0"/>
              <a:cs typeface="Calibri" pitchFamily="34" charset="0"/>
            </a:endParaRPr>
          </a:p>
          <a:p>
            <a:pPr>
              <a:defRPr/>
            </a:pPr>
            <a:r>
              <a:rPr lang="en-US" sz="2000" dirty="0">
                <a:latin typeface="Calibri" pitchFamily="34" charset="0"/>
                <a:cs typeface="Calibri" pitchFamily="34" charset="0"/>
              </a:rPr>
              <a:t>(i) 	The tutor submits his/her lesson plan to the observing line manager in 	accordance with the specified guidelines. </a:t>
            </a:r>
            <a:endParaRPr lang="en-GB" sz="2000" dirty="0">
              <a:latin typeface="Calibri" pitchFamily="34" charset="0"/>
              <a:cs typeface="Calibri" pitchFamily="34" charset="0"/>
            </a:endParaRPr>
          </a:p>
          <a:p>
            <a:pPr>
              <a:defRPr/>
            </a:pPr>
            <a:r>
              <a:rPr lang="en-US" sz="1400" dirty="0">
                <a:latin typeface="Calibri" pitchFamily="34" charset="0"/>
                <a:cs typeface="Calibri" pitchFamily="34" charset="0"/>
              </a:rPr>
              <a:t> </a:t>
            </a:r>
            <a:endParaRPr lang="en-GB" sz="800" dirty="0">
              <a:latin typeface="Calibri" pitchFamily="34" charset="0"/>
              <a:cs typeface="Calibri" pitchFamily="34" charset="0"/>
            </a:endParaRPr>
          </a:p>
          <a:p>
            <a:pPr>
              <a:defRPr/>
            </a:pPr>
            <a:r>
              <a:rPr lang="en-US" sz="2200" b="1" dirty="0">
                <a:latin typeface="Calibri" pitchFamily="34" charset="0"/>
                <a:cs typeface="Calibri" pitchFamily="34" charset="0"/>
              </a:rPr>
              <a:t>2. 	CLARITY AND APPROPRIATENESS OF LESSON AIMS</a:t>
            </a:r>
            <a:endParaRPr lang="en-GB" sz="2200" b="1" dirty="0">
              <a:latin typeface="Calibri" pitchFamily="34" charset="0"/>
              <a:cs typeface="Calibri" pitchFamily="34" charset="0"/>
            </a:endParaRPr>
          </a:p>
          <a:p>
            <a:pPr>
              <a:defRPr/>
            </a:pPr>
            <a:endParaRPr lang="en-US" sz="1100" i="1" dirty="0">
              <a:latin typeface="Calibri" pitchFamily="34" charset="0"/>
              <a:cs typeface="Calibri" pitchFamily="34" charset="0"/>
            </a:endParaRPr>
          </a:p>
          <a:p>
            <a:pPr>
              <a:defRPr/>
            </a:pPr>
            <a:r>
              <a:rPr lang="en-US" sz="2000" dirty="0">
                <a:latin typeface="Calibri" pitchFamily="34" charset="0"/>
                <a:cs typeface="Calibri" pitchFamily="34" charset="0"/>
              </a:rPr>
              <a:t>(ii) 	The lesson aims focus on the development of both academic language 	and academic skills. </a:t>
            </a:r>
            <a:endParaRPr lang="en-GB" sz="2000" dirty="0">
              <a:latin typeface="Calibri" pitchFamily="34" charset="0"/>
              <a:cs typeface="Calibri" pitchFamily="34" charset="0"/>
            </a:endParaRPr>
          </a:p>
          <a:p>
            <a:pPr>
              <a:defRPr/>
            </a:pPr>
            <a:endParaRPr lang="en-US" dirty="0">
              <a:latin typeface="Calibri" pitchFamily="34" charset="0"/>
              <a:cs typeface="Calibri" pitchFamily="34" charset="0"/>
            </a:endParaRPr>
          </a:p>
          <a:p>
            <a:pPr>
              <a:defRPr/>
            </a:pPr>
            <a:r>
              <a:rPr lang="en-US" sz="2000" dirty="0">
                <a:latin typeface="Calibri" pitchFamily="34" charset="0"/>
                <a:cs typeface="Calibri" pitchFamily="34" charset="0"/>
              </a:rPr>
              <a:t>(iii)	The lesson aims are realistic and achievable in the time allowed. </a:t>
            </a:r>
            <a:endParaRPr lang="en-GB" sz="2000" dirty="0">
              <a:latin typeface="Calibri" pitchFamily="34" charset="0"/>
              <a:cs typeface="Calibri" pitchFamily="34" charset="0"/>
            </a:endParaRPr>
          </a:p>
          <a:p>
            <a:pPr>
              <a:defRPr/>
            </a:pPr>
            <a:endParaRPr lang="en-US" dirty="0">
              <a:latin typeface="Calibri" pitchFamily="34" charset="0"/>
              <a:cs typeface="Calibri" pitchFamily="34" charset="0"/>
            </a:endParaRPr>
          </a:p>
          <a:p>
            <a:pPr>
              <a:defRPr/>
            </a:pPr>
            <a:r>
              <a:rPr lang="en-US" sz="2000" dirty="0">
                <a:latin typeface="Calibri" pitchFamily="34" charset="0"/>
                <a:cs typeface="Calibri" pitchFamily="34" charset="0"/>
              </a:rPr>
              <a:t>(iv)	The lesson aims fit well with the syllabus as a whole </a:t>
            </a:r>
            <a:r>
              <a:rPr lang="en-US" sz="1900" dirty="0">
                <a:latin typeface="Calibri" pitchFamily="34" charset="0"/>
                <a:cs typeface="Calibri" pitchFamily="34" charset="0"/>
              </a:rPr>
              <a:t>i.e. they link up with 	previous/future lessons and other EAP modules. </a:t>
            </a:r>
            <a:endParaRPr lang="en-GB" sz="1900" dirty="0">
              <a:latin typeface="Calibri" pitchFamily="34" charset="0"/>
              <a:cs typeface="Calibri" pitchFamily="34" charset="0"/>
            </a:endParaRPr>
          </a:p>
          <a:p>
            <a:pPr>
              <a:defRPr/>
            </a:pPr>
            <a:r>
              <a:rPr lang="en-US" sz="1400" dirty="0">
                <a:latin typeface="Calibri" pitchFamily="34" charset="0"/>
                <a:cs typeface="Calibri" pitchFamily="34" charset="0"/>
              </a:rPr>
              <a:t> </a:t>
            </a:r>
            <a:endParaRPr lang="en-GB" sz="1400" dirty="0">
              <a:latin typeface="Calibri" pitchFamily="34" charset="0"/>
              <a:cs typeface="Calibri" pitchFamily="34" charset="0"/>
            </a:endParaRPr>
          </a:p>
        </p:txBody>
      </p:sp>
      <p:sp>
        <p:nvSpPr>
          <p:cNvPr id="5" name="TextBox 4"/>
          <p:cNvSpPr txBox="1">
            <a:spLocks noChangeArrowheads="1"/>
          </p:cNvSpPr>
          <p:nvPr/>
        </p:nvSpPr>
        <p:spPr bwMode="auto">
          <a:xfrm>
            <a:off x="1332411" y="418011"/>
            <a:ext cx="6742455"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algn="ctr" eaLnBrk="1" hangingPunct="1"/>
            <a:r>
              <a:rPr lang="en-US" sz="2800" b="1" dirty="0">
                <a:latin typeface="Calibri" pitchFamily="34" charset="0"/>
                <a:cs typeface="Calibri" pitchFamily="34" charset="0"/>
              </a:rPr>
              <a:t>Ensuring High Quality EAP at </a:t>
            </a:r>
            <a:r>
              <a:rPr lang="en-US" sz="2800" b="1" dirty="0" smtClean="0">
                <a:latin typeface="Calibri" pitchFamily="34" charset="0"/>
                <a:cs typeface="Calibri" pitchFamily="34" charset="0"/>
              </a:rPr>
              <a:t>the University of Nottingham Ningbo China</a:t>
            </a:r>
            <a:endParaRPr lang="en-US" sz="2800" b="1" dirty="0">
              <a:latin typeface="Calibri" pitchFamily="34" charset="0"/>
              <a:cs typeface="Calibri" pitchFamily="34" charset="0"/>
            </a:endParaRPr>
          </a:p>
        </p:txBody>
      </p:sp>
    </p:spTree>
    <p:extLst>
      <p:ext uri="{BB962C8B-B14F-4D97-AF65-F5344CB8AC3E}">
        <p14:creationId xmlns:p14="http://schemas.microsoft.com/office/powerpoint/2010/main" val="1855377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8" fill="hold" nodeType="click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anim calcmode="lin" valueType="num">
                                      <p:cBhvr additive="base">
                                        <p:cTn id="15" dur="500" fill="hold"/>
                                        <p:tgtEl>
                                          <p:spTgt spid="2">
                                            <p:txEl>
                                              <p:pRg st="6" end="6"/>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2">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2">
                                            <p:txEl>
                                              <p:pRg st="10" end="10"/>
                                            </p:txEl>
                                          </p:spTgt>
                                        </p:tgtEl>
                                        <p:attrNameLst>
                                          <p:attrName>style.visibility</p:attrName>
                                        </p:attrNameLst>
                                      </p:cBhvr>
                                      <p:to>
                                        <p:strVal val="visible"/>
                                      </p:to>
                                    </p:set>
                                    <p:anim calcmode="lin" valueType="num">
                                      <p:cBhvr additive="base">
                                        <p:cTn id="25" dur="500" fill="hold"/>
                                        <p:tgtEl>
                                          <p:spTgt spid="2">
                                            <p:txEl>
                                              <p:pRg st="10" end="10"/>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2">
                                            <p:txEl>
                                              <p:pRg st="12" end="12"/>
                                            </p:txEl>
                                          </p:spTgt>
                                        </p:tgtEl>
                                        <p:attrNameLst>
                                          <p:attrName>style.visibility</p:attrName>
                                        </p:attrNameLst>
                                      </p:cBhvr>
                                      <p:to>
                                        <p:strVal val="visible"/>
                                      </p:to>
                                    </p:set>
                                    <p:anim calcmode="lin" valueType="num">
                                      <p:cBhvr additive="base">
                                        <p:cTn id="31" dur="500" fill="hold"/>
                                        <p:tgtEl>
                                          <p:spTgt spid="2">
                                            <p:txEl>
                                              <p:pRg st="12" end="12"/>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
                                            <p:txEl>
                                              <p:pRg st="12" end="12"/>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2">
                                            <p:txEl>
                                              <p:pRg st="14" end="14"/>
                                            </p:txEl>
                                          </p:spTgt>
                                        </p:tgtEl>
                                        <p:attrNameLst>
                                          <p:attrName>style.visibility</p:attrName>
                                        </p:attrNameLst>
                                      </p:cBhvr>
                                      <p:to>
                                        <p:strVal val="visible"/>
                                      </p:to>
                                    </p:set>
                                    <p:anim calcmode="lin" valueType="num">
                                      <p:cBhvr additive="base">
                                        <p:cTn id="37" dur="500" fill="hold"/>
                                        <p:tgtEl>
                                          <p:spTgt spid="2">
                                            <p:txEl>
                                              <p:pRg st="14" end="14"/>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
                                            <p:txEl>
                                              <p:pRg st="14" end="1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7025" y="2032676"/>
            <a:ext cx="8497888" cy="4692650"/>
          </a:xfrm>
          <a:prstGeom prst="rect">
            <a:avLst/>
          </a:prstGeom>
        </p:spPr>
        <p:txBody>
          <a:bodyPr>
            <a:spAutoFit/>
          </a:bodyPr>
          <a:lstStyle/>
          <a:p>
            <a:pPr>
              <a:defRPr/>
            </a:pPr>
            <a:r>
              <a:rPr lang="en-US" sz="2200" b="1" dirty="0">
                <a:latin typeface="Calibri" pitchFamily="34" charset="0"/>
                <a:cs typeface="Calibri" pitchFamily="34" charset="0"/>
              </a:rPr>
              <a:t>3. 	CLARITY AND APPROPRIATENESS OF CHOSEN TEACHING 	MATERIAL/PLANNED ACTIVITY</a:t>
            </a:r>
            <a:endParaRPr lang="en-GB" sz="2200" b="1" dirty="0">
              <a:latin typeface="Calibri" pitchFamily="34" charset="0"/>
              <a:cs typeface="Calibri" pitchFamily="34" charset="0"/>
            </a:endParaRPr>
          </a:p>
          <a:p>
            <a:pPr>
              <a:defRPr/>
            </a:pPr>
            <a:endParaRPr lang="en-US" sz="1200" i="1" dirty="0">
              <a:latin typeface="Calibri" pitchFamily="34" charset="0"/>
              <a:cs typeface="Calibri" pitchFamily="34" charset="0"/>
            </a:endParaRPr>
          </a:p>
          <a:p>
            <a:pPr>
              <a:defRPr/>
            </a:pPr>
            <a:r>
              <a:rPr lang="en-US" sz="2000" dirty="0">
                <a:latin typeface="Calibri" pitchFamily="34" charset="0"/>
                <a:cs typeface="Calibri" pitchFamily="34" charset="0"/>
              </a:rPr>
              <a:t>(v)	The material/planned activity has a clear academic focus </a:t>
            </a:r>
            <a:r>
              <a:rPr lang="en-US" sz="1900" dirty="0">
                <a:latin typeface="Calibri" pitchFamily="34" charset="0"/>
                <a:cs typeface="Calibri" pitchFamily="34" charset="0"/>
              </a:rPr>
              <a:t>i.e. even if a 	given material or activity is not particularly academic in itself, the intention 	must be to use it in such a way, that it leads to one or more academic 	learning outcomes.</a:t>
            </a:r>
            <a:endParaRPr lang="en-GB" sz="1900" dirty="0">
              <a:latin typeface="Calibri" pitchFamily="34" charset="0"/>
              <a:cs typeface="Calibri" pitchFamily="34" charset="0"/>
            </a:endParaRPr>
          </a:p>
          <a:p>
            <a:pPr>
              <a:defRPr/>
            </a:pPr>
            <a:endParaRPr lang="en-US" dirty="0">
              <a:latin typeface="Calibri" pitchFamily="34" charset="0"/>
              <a:cs typeface="Calibri" pitchFamily="34" charset="0"/>
            </a:endParaRPr>
          </a:p>
          <a:p>
            <a:pPr>
              <a:defRPr/>
            </a:pPr>
            <a:r>
              <a:rPr lang="en-US" sz="2000" dirty="0">
                <a:latin typeface="Calibri" pitchFamily="34" charset="0"/>
                <a:cs typeface="Calibri" pitchFamily="34" charset="0"/>
              </a:rPr>
              <a:t>(vi)	The material/planned activity meets the needs of the students </a:t>
            </a:r>
            <a:r>
              <a:rPr lang="en-US" sz="1900" dirty="0">
                <a:latin typeface="Calibri" pitchFamily="34" charset="0"/>
                <a:cs typeface="Calibri" pitchFamily="34" charset="0"/>
              </a:rPr>
              <a:t>i.e. it is 	appropriate for their level in terms of language and subject matter.</a:t>
            </a:r>
            <a:endParaRPr lang="en-GB" sz="1900" dirty="0">
              <a:latin typeface="Calibri" pitchFamily="34" charset="0"/>
              <a:cs typeface="Calibri" pitchFamily="34" charset="0"/>
            </a:endParaRPr>
          </a:p>
          <a:p>
            <a:pPr>
              <a:defRPr/>
            </a:pPr>
            <a:endParaRPr lang="en-US" dirty="0">
              <a:latin typeface="Calibri" pitchFamily="34" charset="0"/>
              <a:cs typeface="Calibri" pitchFamily="34" charset="0"/>
            </a:endParaRPr>
          </a:p>
          <a:p>
            <a:pPr>
              <a:defRPr/>
            </a:pPr>
            <a:r>
              <a:rPr lang="en-US" sz="2000" dirty="0">
                <a:latin typeface="Calibri" pitchFamily="34" charset="0"/>
                <a:cs typeface="Calibri" pitchFamily="34" charset="0"/>
              </a:rPr>
              <a:t>(vii)	The material/planned activity is appropriate for the development of 	both academic language and academic skills. </a:t>
            </a:r>
            <a:endParaRPr lang="en-GB" sz="2000" dirty="0">
              <a:latin typeface="Calibri" pitchFamily="34" charset="0"/>
              <a:cs typeface="Calibri" pitchFamily="34" charset="0"/>
            </a:endParaRPr>
          </a:p>
          <a:p>
            <a:pPr>
              <a:defRPr/>
            </a:pPr>
            <a:endParaRPr lang="en-US" dirty="0">
              <a:latin typeface="Calibri" pitchFamily="34" charset="0"/>
              <a:cs typeface="Calibri" pitchFamily="34" charset="0"/>
            </a:endParaRPr>
          </a:p>
          <a:p>
            <a:pPr>
              <a:defRPr/>
            </a:pPr>
            <a:r>
              <a:rPr lang="en-US" sz="2000" dirty="0">
                <a:latin typeface="Calibri" pitchFamily="34" charset="0"/>
                <a:cs typeface="Calibri" pitchFamily="34" charset="0"/>
              </a:rPr>
              <a:t>(viii)	The material/planned activity is sufficient for the time allowed. </a:t>
            </a:r>
            <a:endParaRPr lang="en-GB" sz="2000" dirty="0">
              <a:latin typeface="Calibri" pitchFamily="34" charset="0"/>
              <a:cs typeface="Calibri" pitchFamily="34" charset="0"/>
            </a:endParaRPr>
          </a:p>
          <a:p>
            <a:pPr>
              <a:defRPr/>
            </a:pPr>
            <a:r>
              <a:rPr lang="en-US" sz="1400" dirty="0">
                <a:latin typeface="Calibri" pitchFamily="34" charset="0"/>
                <a:cs typeface="Calibri" pitchFamily="34" charset="0"/>
              </a:rPr>
              <a:t> </a:t>
            </a:r>
            <a:endParaRPr lang="en-GB" sz="1400" dirty="0">
              <a:latin typeface="Calibri" pitchFamily="34" charset="0"/>
              <a:cs typeface="Calibri" pitchFamily="34" charset="0"/>
            </a:endParaRPr>
          </a:p>
        </p:txBody>
      </p:sp>
      <p:sp>
        <p:nvSpPr>
          <p:cNvPr id="3" name="Rectangle 3"/>
          <p:cNvSpPr>
            <a:spLocks noChangeArrowheads="1"/>
          </p:cNvSpPr>
          <p:nvPr/>
        </p:nvSpPr>
        <p:spPr bwMode="auto">
          <a:xfrm>
            <a:off x="306388" y="1277971"/>
            <a:ext cx="633571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defRPr/>
            </a:pPr>
            <a:r>
              <a:rPr lang="en-US" sz="2800" dirty="0">
                <a:latin typeface="Calibri" pitchFamily="34" charset="0"/>
                <a:cs typeface="Calibri" pitchFamily="34" charset="0"/>
              </a:rPr>
              <a:t>EAP Lesson Preparation &amp; Planning </a:t>
            </a:r>
            <a:r>
              <a:rPr lang="en-US" sz="2800" dirty="0" err="1">
                <a:latin typeface="Calibri" pitchFamily="34" charset="0"/>
                <a:cs typeface="Calibri" pitchFamily="34" charset="0"/>
              </a:rPr>
              <a:t>cont</a:t>
            </a:r>
            <a:r>
              <a:rPr lang="en-US" sz="2800" dirty="0">
                <a:latin typeface="Calibri" pitchFamily="34" charset="0"/>
                <a:cs typeface="Calibri" pitchFamily="34" charset="0"/>
              </a:rPr>
              <a:t>… </a:t>
            </a:r>
          </a:p>
        </p:txBody>
      </p:sp>
      <p:sp>
        <p:nvSpPr>
          <p:cNvPr id="5" name="TextBox 4"/>
          <p:cNvSpPr txBox="1">
            <a:spLocks noChangeArrowheads="1"/>
          </p:cNvSpPr>
          <p:nvPr/>
        </p:nvSpPr>
        <p:spPr bwMode="auto">
          <a:xfrm>
            <a:off x="1295400" y="228600"/>
            <a:ext cx="6742455"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algn="ctr" eaLnBrk="1" hangingPunct="1"/>
            <a:r>
              <a:rPr lang="en-US" sz="2800" b="1" dirty="0">
                <a:latin typeface="Calibri" pitchFamily="34" charset="0"/>
                <a:cs typeface="Calibri" pitchFamily="34" charset="0"/>
              </a:rPr>
              <a:t>Ensuring High Quality EAP at </a:t>
            </a:r>
            <a:r>
              <a:rPr lang="en-US" sz="2800" b="1" dirty="0" smtClean="0">
                <a:latin typeface="Calibri" pitchFamily="34" charset="0"/>
                <a:cs typeface="Calibri" pitchFamily="34" charset="0"/>
              </a:rPr>
              <a:t>the University of Nottingham Ningbo China</a:t>
            </a:r>
            <a:endParaRPr lang="en-US" sz="2800" b="1" dirty="0">
              <a:latin typeface="Calibri" pitchFamily="34" charset="0"/>
              <a:cs typeface="Calibri" pitchFamily="34" charset="0"/>
            </a:endParaRPr>
          </a:p>
        </p:txBody>
      </p:sp>
    </p:spTree>
    <p:extLst>
      <p:ext uri="{BB962C8B-B14F-4D97-AF65-F5344CB8AC3E}">
        <p14:creationId xmlns:p14="http://schemas.microsoft.com/office/powerpoint/2010/main" val="15779486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8"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 calcmode="lin" valueType="num">
                                      <p:cBhvr additive="base">
                                        <p:cTn id="11" dur="50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 calcmode="lin" valueType="num">
                                      <p:cBhvr additive="base">
                                        <p:cTn id="17" dur="500" fill="hold"/>
                                        <p:tgtEl>
                                          <p:spTgt spid="2">
                                            <p:txEl>
                                              <p:pRg st="4" end="4"/>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2">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nodeType="click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anim calcmode="lin" valueType="num">
                                      <p:cBhvr additive="base">
                                        <p:cTn id="23" dur="500" fill="hold"/>
                                        <p:tgtEl>
                                          <p:spTgt spid="2">
                                            <p:txEl>
                                              <p:pRg st="6" end="6"/>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2">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nodeType="clickEffect">
                                  <p:stCondLst>
                                    <p:cond delay="0"/>
                                  </p:stCondLst>
                                  <p:childTnLst>
                                    <p:set>
                                      <p:cBhvr>
                                        <p:cTn id="28" dur="1" fill="hold">
                                          <p:stCondLst>
                                            <p:cond delay="0"/>
                                          </p:stCondLst>
                                        </p:cTn>
                                        <p:tgtEl>
                                          <p:spTgt spid="2">
                                            <p:txEl>
                                              <p:pRg st="8" end="8"/>
                                            </p:txEl>
                                          </p:spTgt>
                                        </p:tgtEl>
                                        <p:attrNameLst>
                                          <p:attrName>style.visibility</p:attrName>
                                        </p:attrNameLst>
                                      </p:cBhvr>
                                      <p:to>
                                        <p:strVal val="visible"/>
                                      </p:to>
                                    </p:set>
                                    <p:anim calcmode="lin" valueType="num">
                                      <p:cBhvr additive="base">
                                        <p:cTn id="29" dur="500" fill="hold"/>
                                        <p:tgtEl>
                                          <p:spTgt spid="2">
                                            <p:txEl>
                                              <p:pRg st="8" end="8"/>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2">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7025" y="2084928"/>
            <a:ext cx="8497888" cy="4692650"/>
          </a:xfrm>
          <a:prstGeom prst="rect">
            <a:avLst/>
          </a:prstGeom>
        </p:spPr>
        <p:txBody>
          <a:bodyPr>
            <a:spAutoFit/>
          </a:bodyPr>
          <a:lstStyle/>
          <a:p>
            <a:pPr>
              <a:defRPr/>
            </a:pPr>
            <a:r>
              <a:rPr lang="en-US" sz="2200" b="1" dirty="0">
                <a:latin typeface="Calibri" pitchFamily="34" charset="0"/>
                <a:cs typeface="Calibri" pitchFamily="34" charset="0"/>
              </a:rPr>
              <a:t>3. 	CLARITY AND APPROPRIATENESS OF CHOSEN TEACHING 	MATERIAL/PLANNED ACTIVITY</a:t>
            </a:r>
            <a:endParaRPr lang="en-GB" sz="2200" b="1" dirty="0">
              <a:latin typeface="Calibri" pitchFamily="34" charset="0"/>
              <a:cs typeface="Calibri" pitchFamily="34" charset="0"/>
            </a:endParaRPr>
          </a:p>
          <a:p>
            <a:pPr>
              <a:defRPr/>
            </a:pPr>
            <a:endParaRPr lang="en-US" sz="1200" i="1" dirty="0">
              <a:latin typeface="Calibri" pitchFamily="34" charset="0"/>
              <a:cs typeface="Calibri" pitchFamily="34" charset="0"/>
            </a:endParaRPr>
          </a:p>
          <a:p>
            <a:pPr>
              <a:defRPr/>
            </a:pPr>
            <a:r>
              <a:rPr lang="en-US" sz="2000" dirty="0">
                <a:latin typeface="Calibri" pitchFamily="34" charset="0"/>
                <a:cs typeface="Calibri" pitchFamily="34" charset="0"/>
              </a:rPr>
              <a:t>(v)	The material/planned activity has a clear academic focus </a:t>
            </a:r>
            <a:r>
              <a:rPr lang="en-US" sz="1900" dirty="0">
                <a:latin typeface="Calibri" pitchFamily="34" charset="0"/>
                <a:cs typeface="Calibri" pitchFamily="34" charset="0"/>
              </a:rPr>
              <a:t>i.e. even if a 	given material or activity is not particularly academic in itself, the intention 	must be to use it in such a way, that it leads to one or more academic 	learning outcomes.</a:t>
            </a:r>
            <a:endParaRPr lang="en-GB" sz="1900" dirty="0">
              <a:latin typeface="Calibri" pitchFamily="34" charset="0"/>
              <a:cs typeface="Calibri" pitchFamily="34" charset="0"/>
            </a:endParaRPr>
          </a:p>
          <a:p>
            <a:pPr>
              <a:defRPr/>
            </a:pPr>
            <a:endParaRPr lang="en-US" dirty="0">
              <a:latin typeface="Calibri" pitchFamily="34" charset="0"/>
              <a:cs typeface="Calibri" pitchFamily="34" charset="0"/>
            </a:endParaRPr>
          </a:p>
          <a:p>
            <a:pPr>
              <a:defRPr/>
            </a:pPr>
            <a:r>
              <a:rPr lang="en-US" sz="2000" dirty="0">
                <a:latin typeface="Calibri" pitchFamily="34" charset="0"/>
                <a:cs typeface="Calibri" pitchFamily="34" charset="0"/>
              </a:rPr>
              <a:t>(vi)	The material/planned activity meets the needs of the students </a:t>
            </a:r>
            <a:r>
              <a:rPr lang="en-US" sz="1900" dirty="0">
                <a:latin typeface="Calibri" pitchFamily="34" charset="0"/>
                <a:cs typeface="Calibri" pitchFamily="34" charset="0"/>
              </a:rPr>
              <a:t>i.e. it is 	appropriate for their level in terms of language and subject matter.</a:t>
            </a:r>
            <a:endParaRPr lang="en-GB" sz="1900" dirty="0">
              <a:latin typeface="Calibri" pitchFamily="34" charset="0"/>
              <a:cs typeface="Calibri" pitchFamily="34" charset="0"/>
            </a:endParaRPr>
          </a:p>
          <a:p>
            <a:pPr>
              <a:defRPr/>
            </a:pPr>
            <a:endParaRPr lang="en-US" dirty="0">
              <a:latin typeface="Calibri" pitchFamily="34" charset="0"/>
              <a:cs typeface="Calibri" pitchFamily="34" charset="0"/>
            </a:endParaRPr>
          </a:p>
          <a:p>
            <a:pPr>
              <a:defRPr/>
            </a:pPr>
            <a:r>
              <a:rPr lang="en-US" sz="2000" dirty="0">
                <a:latin typeface="Calibri" pitchFamily="34" charset="0"/>
                <a:cs typeface="Calibri" pitchFamily="34" charset="0"/>
              </a:rPr>
              <a:t>(vii)	The material/planned activity is appropriate for the development of 	both academic language and academic skills. </a:t>
            </a:r>
            <a:endParaRPr lang="en-GB" sz="2000" dirty="0">
              <a:latin typeface="Calibri" pitchFamily="34" charset="0"/>
              <a:cs typeface="Calibri" pitchFamily="34" charset="0"/>
            </a:endParaRPr>
          </a:p>
          <a:p>
            <a:pPr>
              <a:defRPr/>
            </a:pPr>
            <a:endParaRPr lang="en-US" dirty="0">
              <a:latin typeface="Calibri" pitchFamily="34" charset="0"/>
              <a:cs typeface="Calibri" pitchFamily="34" charset="0"/>
            </a:endParaRPr>
          </a:p>
          <a:p>
            <a:pPr>
              <a:defRPr/>
            </a:pPr>
            <a:r>
              <a:rPr lang="en-US" sz="2000" dirty="0">
                <a:latin typeface="Calibri" pitchFamily="34" charset="0"/>
                <a:cs typeface="Calibri" pitchFamily="34" charset="0"/>
              </a:rPr>
              <a:t>(viii)	The material/planned activity is sufficient for the time allowed. </a:t>
            </a:r>
            <a:endParaRPr lang="en-GB" sz="2000" dirty="0">
              <a:latin typeface="Calibri" pitchFamily="34" charset="0"/>
              <a:cs typeface="Calibri" pitchFamily="34" charset="0"/>
            </a:endParaRPr>
          </a:p>
          <a:p>
            <a:pPr>
              <a:defRPr/>
            </a:pPr>
            <a:r>
              <a:rPr lang="en-US" sz="1400" dirty="0">
                <a:latin typeface="Calibri" pitchFamily="34" charset="0"/>
                <a:cs typeface="Calibri" pitchFamily="34" charset="0"/>
              </a:rPr>
              <a:t> </a:t>
            </a:r>
            <a:endParaRPr lang="en-GB" sz="1400" dirty="0">
              <a:latin typeface="Calibri" pitchFamily="34" charset="0"/>
              <a:cs typeface="Calibri" pitchFamily="34" charset="0"/>
            </a:endParaRPr>
          </a:p>
        </p:txBody>
      </p:sp>
      <p:sp>
        <p:nvSpPr>
          <p:cNvPr id="3" name="Rectangle 3"/>
          <p:cNvSpPr>
            <a:spLocks noChangeArrowheads="1"/>
          </p:cNvSpPr>
          <p:nvPr/>
        </p:nvSpPr>
        <p:spPr bwMode="auto">
          <a:xfrm>
            <a:off x="306388" y="1330223"/>
            <a:ext cx="633571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defRPr/>
            </a:pPr>
            <a:r>
              <a:rPr lang="en-US" sz="2800" dirty="0">
                <a:latin typeface="Calibri" pitchFamily="34" charset="0"/>
                <a:cs typeface="Calibri" pitchFamily="34" charset="0"/>
              </a:rPr>
              <a:t>EAP Lesson Preparation &amp; Planning </a:t>
            </a:r>
            <a:r>
              <a:rPr lang="en-US" sz="2800" dirty="0" err="1">
                <a:latin typeface="Calibri" pitchFamily="34" charset="0"/>
                <a:cs typeface="Calibri" pitchFamily="34" charset="0"/>
              </a:rPr>
              <a:t>cont</a:t>
            </a:r>
            <a:r>
              <a:rPr lang="en-US" sz="2800" dirty="0">
                <a:latin typeface="Calibri" pitchFamily="34" charset="0"/>
                <a:cs typeface="Calibri" pitchFamily="34" charset="0"/>
              </a:rPr>
              <a:t>… </a:t>
            </a:r>
          </a:p>
        </p:txBody>
      </p:sp>
      <p:sp>
        <p:nvSpPr>
          <p:cNvPr id="5" name="TextBox 4"/>
          <p:cNvSpPr txBox="1">
            <a:spLocks noChangeArrowheads="1"/>
          </p:cNvSpPr>
          <p:nvPr/>
        </p:nvSpPr>
        <p:spPr bwMode="auto">
          <a:xfrm>
            <a:off x="1371600" y="228600"/>
            <a:ext cx="6742455"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algn="ctr" eaLnBrk="1" hangingPunct="1"/>
            <a:r>
              <a:rPr lang="en-US" sz="2800" b="1" dirty="0">
                <a:latin typeface="Calibri" pitchFamily="34" charset="0"/>
                <a:cs typeface="Calibri" pitchFamily="34" charset="0"/>
              </a:rPr>
              <a:t>Ensuring High Quality EAP at </a:t>
            </a:r>
            <a:r>
              <a:rPr lang="en-US" sz="2800" b="1" dirty="0" smtClean="0">
                <a:latin typeface="Calibri" pitchFamily="34" charset="0"/>
                <a:cs typeface="Calibri" pitchFamily="34" charset="0"/>
              </a:rPr>
              <a:t>the University of Nottingham Ningbo China</a:t>
            </a:r>
            <a:endParaRPr lang="en-US" sz="2800" b="1" dirty="0">
              <a:latin typeface="Calibri" pitchFamily="34" charset="0"/>
              <a:cs typeface="Calibri" pitchFamily="34" charset="0"/>
            </a:endParaRPr>
          </a:p>
        </p:txBody>
      </p:sp>
    </p:spTree>
    <p:extLst>
      <p:ext uri="{BB962C8B-B14F-4D97-AF65-F5344CB8AC3E}">
        <p14:creationId xmlns:p14="http://schemas.microsoft.com/office/powerpoint/2010/main" val="2392695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8"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 calcmode="lin" valueType="num">
                                      <p:cBhvr additive="base">
                                        <p:cTn id="11" dur="50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 calcmode="lin" valueType="num">
                                      <p:cBhvr additive="base">
                                        <p:cTn id="17" dur="500" fill="hold"/>
                                        <p:tgtEl>
                                          <p:spTgt spid="2">
                                            <p:txEl>
                                              <p:pRg st="4" end="4"/>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2">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nodeType="click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anim calcmode="lin" valueType="num">
                                      <p:cBhvr additive="base">
                                        <p:cTn id="23" dur="500" fill="hold"/>
                                        <p:tgtEl>
                                          <p:spTgt spid="2">
                                            <p:txEl>
                                              <p:pRg st="6" end="6"/>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2">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nodeType="clickEffect">
                                  <p:stCondLst>
                                    <p:cond delay="0"/>
                                  </p:stCondLst>
                                  <p:childTnLst>
                                    <p:set>
                                      <p:cBhvr>
                                        <p:cTn id="28" dur="1" fill="hold">
                                          <p:stCondLst>
                                            <p:cond delay="0"/>
                                          </p:stCondLst>
                                        </p:cTn>
                                        <p:tgtEl>
                                          <p:spTgt spid="2">
                                            <p:txEl>
                                              <p:pRg st="8" end="8"/>
                                            </p:txEl>
                                          </p:spTgt>
                                        </p:tgtEl>
                                        <p:attrNameLst>
                                          <p:attrName>style.visibility</p:attrName>
                                        </p:attrNameLst>
                                      </p:cBhvr>
                                      <p:to>
                                        <p:strVal val="visible"/>
                                      </p:to>
                                    </p:set>
                                    <p:anim calcmode="lin" valueType="num">
                                      <p:cBhvr additive="base">
                                        <p:cTn id="29" dur="500" fill="hold"/>
                                        <p:tgtEl>
                                          <p:spTgt spid="2">
                                            <p:txEl>
                                              <p:pRg st="8" end="8"/>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2">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2113" y="2359925"/>
            <a:ext cx="7634287" cy="1968500"/>
          </a:xfrm>
          <a:prstGeom prst="rect">
            <a:avLst/>
          </a:prstGeom>
        </p:spPr>
        <p:txBody>
          <a:bodyPr>
            <a:spAutoFit/>
          </a:bodyPr>
          <a:lstStyle/>
          <a:p>
            <a:pPr>
              <a:defRPr/>
            </a:pPr>
            <a:r>
              <a:rPr lang="en-US" sz="2200" b="1" dirty="0">
                <a:latin typeface="Calibri" pitchFamily="34" charset="0"/>
                <a:cs typeface="Calibri" pitchFamily="34" charset="0"/>
              </a:rPr>
              <a:t>4. 	RANGE, TYPES OF INTERACTION, STAGING AND LOGICAL 	SEQUENCING OF PLANNED ACTIVITIES </a:t>
            </a:r>
            <a:endParaRPr lang="en-GB" sz="2200" b="1" dirty="0">
              <a:latin typeface="Calibri" pitchFamily="34" charset="0"/>
              <a:cs typeface="Calibri" pitchFamily="34" charset="0"/>
            </a:endParaRPr>
          </a:p>
          <a:p>
            <a:pPr>
              <a:defRPr/>
            </a:pPr>
            <a:endParaRPr lang="en-US" dirty="0">
              <a:latin typeface="Calibri" pitchFamily="34" charset="0"/>
              <a:cs typeface="Calibri" pitchFamily="34" charset="0"/>
            </a:endParaRPr>
          </a:p>
          <a:p>
            <a:pPr>
              <a:defRPr/>
            </a:pPr>
            <a:r>
              <a:rPr lang="en-US" sz="2000" dirty="0">
                <a:latin typeface="Calibri" pitchFamily="34" charset="0"/>
                <a:cs typeface="Calibri" pitchFamily="34" charset="0"/>
              </a:rPr>
              <a:t>(ix)	There is a range of planned activities, demonstrating a mix of 	interaction patterns, appropriate staging and logical 	sequencing. </a:t>
            </a:r>
            <a:endParaRPr lang="en-GB" sz="2000" dirty="0">
              <a:latin typeface="Calibri" pitchFamily="34" charset="0"/>
              <a:cs typeface="Calibri" pitchFamily="34" charset="0"/>
            </a:endParaRPr>
          </a:p>
        </p:txBody>
      </p:sp>
      <p:sp>
        <p:nvSpPr>
          <p:cNvPr id="3" name="Rectangle 3"/>
          <p:cNvSpPr>
            <a:spLocks noChangeArrowheads="1"/>
          </p:cNvSpPr>
          <p:nvPr/>
        </p:nvSpPr>
        <p:spPr bwMode="auto">
          <a:xfrm>
            <a:off x="306388" y="1507395"/>
            <a:ext cx="633571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defRPr/>
            </a:pPr>
            <a:r>
              <a:rPr lang="en-US" sz="2800" dirty="0">
                <a:latin typeface="Calibri" pitchFamily="34" charset="0"/>
                <a:cs typeface="Calibri" pitchFamily="34" charset="0"/>
              </a:rPr>
              <a:t>EAP Lesson Preparation &amp; Planning </a:t>
            </a:r>
            <a:r>
              <a:rPr lang="en-US" sz="2800" dirty="0" err="1">
                <a:latin typeface="Calibri" pitchFamily="34" charset="0"/>
                <a:cs typeface="Calibri" pitchFamily="34" charset="0"/>
              </a:rPr>
              <a:t>cont</a:t>
            </a:r>
            <a:r>
              <a:rPr lang="en-US" sz="2800" dirty="0">
                <a:latin typeface="Calibri" pitchFamily="34" charset="0"/>
                <a:cs typeface="Calibri" pitchFamily="34" charset="0"/>
              </a:rPr>
              <a:t>… </a:t>
            </a:r>
          </a:p>
        </p:txBody>
      </p:sp>
      <p:sp>
        <p:nvSpPr>
          <p:cNvPr id="5" name="TextBox 4"/>
          <p:cNvSpPr txBox="1">
            <a:spLocks noChangeArrowheads="1"/>
          </p:cNvSpPr>
          <p:nvPr/>
        </p:nvSpPr>
        <p:spPr bwMode="auto">
          <a:xfrm>
            <a:off x="1447800" y="304800"/>
            <a:ext cx="6742455"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algn="ctr" eaLnBrk="1" hangingPunct="1"/>
            <a:r>
              <a:rPr lang="en-US" sz="2800" b="1" dirty="0">
                <a:latin typeface="Calibri" pitchFamily="34" charset="0"/>
                <a:cs typeface="Calibri" pitchFamily="34" charset="0"/>
              </a:rPr>
              <a:t>Ensuring High Quality EAP at </a:t>
            </a:r>
            <a:r>
              <a:rPr lang="en-US" sz="2800" b="1" dirty="0" smtClean="0">
                <a:latin typeface="Calibri" pitchFamily="34" charset="0"/>
                <a:cs typeface="Calibri" pitchFamily="34" charset="0"/>
              </a:rPr>
              <a:t>the University of Nottingham Ningbo China</a:t>
            </a:r>
            <a:endParaRPr lang="en-US" sz="2800" b="1" dirty="0">
              <a:latin typeface="Calibri" pitchFamily="34" charset="0"/>
              <a:cs typeface="Calibri" pitchFamily="34" charset="0"/>
            </a:endParaRPr>
          </a:p>
        </p:txBody>
      </p:sp>
    </p:spTree>
    <p:extLst>
      <p:ext uri="{BB962C8B-B14F-4D97-AF65-F5344CB8AC3E}">
        <p14:creationId xmlns:p14="http://schemas.microsoft.com/office/powerpoint/2010/main" val="955199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8"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 calcmode="lin" valueType="num">
                                      <p:cBhvr additive="base">
                                        <p:cTn id="11" dur="50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317500" y="1480321"/>
            <a:ext cx="316176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defRPr/>
            </a:pPr>
            <a:r>
              <a:rPr lang="en-US" sz="2800" b="1" dirty="0">
                <a:latin typeface="Calibri" pitchFamily="34" charset="0"/>
                <a:cs typeface="Calibri" pitchFamily="34" charset="0"/>
              </a:rPr>
              <a:t>EAP Lesson Delivery</a:t>
            </a:r>
          </a:p>
        </p:txBody>
      </p:sp>
      <p:sp>
        <p:nvSpPr>
          <p:cNvPr id="3" name="Rectangle 2"/>
          <p:cNvSpPr>
            <a:spLocks noChangeArrowheads="1"/>
          </p:cNvSpPr>
          <p:nvPr/>
        </p:nvSpPr>
        <p:spPr bwMode="auto">
          <a:xfrm>
            <a:off x="342900" y="2085159"/>
            <a:ext cx="5302250"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200">
                <a:latin typeface="Calibri" pitchFamily="34" charset="0"/>
                <a:cs typeface="Calibri" pitchFamily="34" charset="0"/>
              </a:rPr>
              <a:t>14 specific dimensions for critical evaluation:</a:t>
            </a:r>
          </a:p>
        </p:txBody>
      </p:sp>
      <p:sp>
        <p:nvSpPr>
          <p:cNvPr id="4" name="Rectangle 3"/>
          <p:cNvSpPr/>
          <p:nvPr/>
        </p:nvSpPr>
        <p:spPr>
          <a:xfrm>
            <a:off x="315913" y="2696346"/>
            <a:ext cx="8496300" cy="3938588"/>
          </a:xfrm>
          <a:prstGeom prst="rect">
            <a:avLst/>
          </a:prstGeom>
        </p:spPr>
        <p:txBody>
          <a:bodyPr>
            <a:spAutoFit/>
          </a:bodyPr>
          <a:lstStyle/>
          <a:p>
            <a:pPr>
              <a:defRPr/>
            </a:pPr>
            <a:r>
              <a:rPr lang="en-US" sz="2000" dirty="0">
                <a:latin typeface="Calibri" pitchFamily="34" charset="0"/>
                <a:cs typeface="Calibri" pitchFamily="34" charset="0"/>
              </a:rPr>
              <a:t>(i)	The tutor makes the aims and desired learning outcomes of the lesson 	explicit to the students.</a:t>
            </a:r>
            <a:endParaRPr lang="en-GB" sz="2000" dirty="0">
              <a:latin typeface="Calibri" pitchFamily="34" charset="0"/>
              <a:cs typeface="Calibri" pitchFamily="34" charset="0"/>
            </a:endParaRPr>
          </a:p>
          <a:p>
            <a:pPr>
              <a:defRPr/>
            </a:pPr>
            <a:endParaRPr lang="en-US" sz="1400" dirty="0">
              <a:latin typeface="Calibri" pitchFamily="34" charset="0"/>
              <a:cs typeface="Calibri" pitchFamily="34" charset="0"/>
            </a:endParaRPr>
          </a:p>
          <a:p>
            <a:pPr>
              <a:defRPr/>
            </a:pPr>
            <a:r>
              <a:rPr lang="en-US" sz="2000" dirty="0">
                <a:latin typeface="Calibri" pitchFamily="34" charset="0"/>
                <a:cs typeface="Calibri" pitchFamily="34" charset="0"/>
              </a:rPr>
              <a:t>(ii)	The tutor shows a good understanding of his/her lesson material. </a:t>
            </a:r>
            <a:endParaRPr lang="en-GB" sz="2000" dirty="0">
              <a:latin typeface="Calibri" pitchFamily="34" charset="0"/>
              <a:cs typeface="Calibri" pitchFamily="34" charset="0"/>
            </a:endParaRPr>
          </a:p>
          <a:p>
            <a:pPr marL="285750" indent="-285750">
              <a:buFont typeface="Wingdings" pitchFamily="2" charset="2"/>
              <a:buChar char="v"/>
              <a:defRPr/>
            </a:pPr>
            <a:endParaRPr lang="en-US" sz="1400" dirty="0">
              <a:latin typeface="Calibri" pitchFamily="34" charset="0"/>
              <a:cs typeface="Calibri" pitchFamily="34" charset="0"/>
            </a:endParaRPr>
          </a:p>
          <a:p>
            <a:pPr>
              <a:defRPr/>
            </a:pPr>
            <a:r>
              <a:rPr lang="en-US" sz="2000" dirty="0">
                <a:latin typeface="Calibri" pitchFamily="34" charset="0"/>
                <a:cs typeface="Calibri" pitchFamily="34" charset="0"/>
              </a:rPr>
              <a:t>(iii)	The tutor is able to manage his/her classroom and keep the students 	engaged and on task. </a:t>
            </a:r>
            <a:endParaRPr lang="en-GB" sz="2000" dirty="0">
              <a:latin typeface="Calibri" pitchFamily="34" charset="0"/>
              <a:cs typeface="Calibri" pitchFamily="34" charset="0"/>
            </a:endParaRPr>
          </a:p>
          <a:p>
            <a:pPr marL="285750" indent="-285750">
              <a:buFont typeface="Wingdings" pitchFamily="2" charset="2"/>
              <a:buChar char="v"/>
              <a:defRPr/>
            </a:pPr>
            <a:endParaRPr lang="en-US" sz="1400" dirty="0">
              <a:latin typeface="Calibri" pitchFamily="34" charset="0"/>
              <a:cs typeface="Calibri" pitchFamily="34" charset="0"/>
            </a:endParaRPr>
          </a:p>
          <a:p>
            <a:pPr>
              <a:defRPr/>
            </a:pPr>
            <a:r>
              <a:rPr lang="en-US" sz="2000" dirty="0">
                <a:latin typeface="Calibri" pitchFamily="34" charset="0"/>
                <a:cs typeface="Calibri" pitchFamily="34" charset="0"/>
              </a:rPr>
              <a:t>(iv)	The tutor is able to strike a successful and sensible balance between 	tutor-</a:t>
            </a:r>
            <a:r>
              <a:rPr lang="en-US" sz="2000" dirty="0" err="1">
                <a:latin typeface="Calibri" pitchFamily="34" charset="0"/>
                <a:cs typeface="Calibri" pitchFamily="34" charset="0"/>
              </a:rPr>
              <a:t>centred</a:t>
            </a:r>
            <a:r>
              <a:rPr lang="en-US" sz="2000" dirty="0">
                <a:latin typeface="Calibri" pitchFamily="34" charset="0"/>
                <a:cs typeface="Calibri" pitchFamily="34" charset="0"/>
              </a:rPr>
              <a:t> activity and student-</a:t>
            </a:r>
            <a:r>
              <a:rPr lang="en-US" sz="2000" dirty="0" err="1">
                <a:latin typeface="Calibri" pitchFamily="34" charset="0"/>
                <a:cs typeface="Calibri" pitchFamily="34" charset="0"/>
              </a:rPr>
              <a:t>centred</a:t>
            </a:r>
            <a:r>
              <a:rPr lang="en-US" sz="2000" dirty="0">
                <a:latin typeface="Calibri" pitchFamily="34" charset="0"/>
                <a:cs typeface="Calibri" pitchFamily="34" charset="0"/>
              </a:rPr>
              <a:t> activity. </a:t>
            </a:r>
            <a:endParaRPr lang="en-GB" sz="2000" dirty="0">
              <a:latin typeface="Calibri" pitchFamily="34" charset="0"/>
              <a:cs typeface="Calibri" pitchFamily="34" charset="0"/>
            </a:endParaRPr>
          </a:p>
          <a:p>
            <a:pPr marL="285750" indent="-285750">
              <a:buFont typeface="Wingdings" pitchFamily="2" charset="2"/>
              <a:buChar char="v"/>
              <a:defRPr/>
            </a:pPr>
            <a:endParaRPr lang="en-US" sz="1400" dirty="0">
              <a:latin typeface="Calibri" pitchFamily="34" charset="0"/>
              <a:cs typeface="Calibri" pitchFamily="34" charset="0"/>
            </a:endParaRPr>
          </a:p>
          <a:p>
            <a:pPr>
              <a:defRPr/>
            </a:pPr>
            <a:r>
              <a:rPr lang="en-US" sz="2000" dirty="0">
                <a:latin typeface="Calibri" pitchFamily="34" charset="0"/>
                <a:cs typeface="Calibri" pitchFamily="34" charset="0"/>
              </a:rPr>
              <a:t>(v)	The tutor provides students with opportunities for the development of 	both language and skills. </a:t>
            </a:r>
            <a:endParaRPr lang="en-GB" sz="2000" dirty="0">
              <a:latin typeface="Calibri" pitchFamily="34" charset="0"/>
              <a:cs typeface="Calibri" pitchFamily="34" charset="0"/>
            </a:endParaRPr>
          </a:p>
          <a:p>
            <a:pPr marL="285750" indent="-285750">
              <a:buFont typeface="Wingdings" pitchFamily="2" charset="2"/>
              <a:buChar char="v"/>
              <a:defRPr/>
            </a:pPr>
            <a:endParaRPr lang="en-US" sz="1400" dirty="0">
              <a:latin typeface="Calibri" pitchFamily="34" charset="0"/>
              <a:cs typeface="Calibri" pitchFamily="34" charset="0"/>
            </a:endParaRPr>
          </a:p>
        </p:txBody>
      </p:sp>
      <p:sp>
        <p:nvSpPr>
          <p:cNvPr id="7" name="TextBox 6"/>
          <p:cNvSpPr txBox="1">
            <a:spLocks noChangeArrowheads="1"/>
          </p:cNvSpPr>
          <p:nvPr/>
        </p:nvSpPr>
        <p:spPr bwMode="auto">
          <a:xfrm>
            <a:off x="1295400" y="304800"/>
            <a:ext cx="6742455"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algn="ctr" eaLnBrk="1" hangingPunct="1"/>
            <a:r>
              <a:rPr lang="en-US" sz="2800" b="1" dirty="0">
                <a:latin typeface="Calibri" pitchFamily="34" charset="0"/>
                <a:cs typeface="Calibri" pitchFamily="34" charset="0"/>
              </a:rPr>
              <a:t>Ensuring High Quality EAP at </a:t>
            </a:r>
            <a:r>
              <a:rPr lang="en-US" sz="2800" b="1" dirty="0" smtClean="0">
                <a:latin typeface="Calibri" pitchFamily="34" charset="0"/>
                <a:cs typeface="Calibri" pitchFamily="34" charset="0"/>
              </a:rPr>
              <a:t>the University of Nottingham Ningbo China</a:t>
            </a:r>
            <a:endParaRPr lang="en-US" sz="2800" b="1" dirty="0">
              <a:latin typeface="Calibri" pitchFamily="34" charset="0"/>
              <a:cs typeface="Calibri" pitchFamily="34" charset="0"/>
            </a:endParaRPr>
          </a:p>
        </p:txBody>
      </p:sp>
    </p:spTree>
    <p:extLst>
      <p:ext uri="{BB962C8B-B14F-4D97-AF65-F5344CB8AC3E}">
        <p14:creationId xmlns:p14="http://schemas.microsoft.com/office/powerpoint/2010/main" val="847728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8" fill="hold"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 calcmode="lin" valueType="num">
                                      <p:cBhvr additive="base">
                                        <p:cTn id="11" dur="500" fill="hold"/>
                                        <p:tgtEl>
                                          <p:spTgt spid="4">
                                            <p:txEl>
                                              <p:pRg st="0" end="0"/>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 calcmode="lin" valueType="num">
                                      <p:cBhvr additive="base">
                                        <p:cTn id="17" dur="500" fill="hold"/>
                                        <p:tgtEl>
                                          <p:spTgt spid="4">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 calcmode="lin" valueType="num">
                                      <p:cBhvr additive="base">
                                        <p:cTn id="23" dur="500" fill="hold"/>
                                        <p:tgtEl>
                                          <p:spTgt spid="4">
                                            <p:txEl>
                                              <p:pRg st="4" end="4"/>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4">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nodeType="clickEffect">
                                  <p:stCondLst>
                                    <p:cond delay="0"/>
                                  </p:stCondLst>
                                  <p:childTnLst>
                                    <p:set>
                                      <p:cBhvr>
                                        <p:cTn id="28" dur="1" fill="hold">
                                          <p:stCondLst>
                                            <p:cond delay="0"/>
                                          </p:stCondLst>
                                        </p:cTn>
                                        <p:tgtEl>
                                          <p:spTgt spid="4">
                                            <p:txEl>
                                              <p:pRg st="6" end="6"/>
                                            </p:txEl>
                                          </p:spTgt>
                                        </p:tgtEl>
                                        <p:attrNameLst>
                                          <p:attrName>style.visibility</p:attrName>
                                        </p:attrNameLst>
                                      </p:cBhvr>
                                      <p:to>
                                        <p:strVal val="visible"/>
                                      </p:to>
                                    </p:set>
                                    <p:anim calcmode="lin" valueType="num">
                                      <p:cBhvr additive="base">
                                        <p:cTn id="29" dur="500" fill="hold"/>
                                        <p:tgtEl>
                                          <p:spTgt spid="4">
                                            <p:txEl>
                                              <p:pRg st="6" end="6"/>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4">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8" fill="hold" nodeType="clickEffect">
                                  <p:stCondLst>
                                    <p:cond delay="0"/>
                                  </p:stCondLst>
                                  <p:childTnLst>
                                    <p:set>
                                      <p:cBhvr>
                                        <p:cTn id="34" dur="1" fill="hold">
                                          <p:stCondLst>
                                            <p:cond delay="0"/>
                                          </p:stCondLst>
                                        </p:cTn>
                                        <p:tgtEl>
                                          <p:spTgt spid="4">
                                            <p:txEl>
                                              <p:pRg st="8" end="8"/>
                                            </p:txEl>
                                          </p:spTgt>
                                        </p:tgtEl>
                                        <p:attrNameLst>
                                          <p:attrName>style.visibility</p:attrName>
                                        </p:attrNameLst>
                                      </p:cBhvr>
                                      <p:to>
                                        <p:strVal val="visible"/>
                                      </p:to>
                                    </p:set>
                                    <p:anim calcmode="lin" valueType="num">
                                      <p:cBhvr additive="base">
                                        <p:cTn id="35" dur="500" fill="hold"/>
                                        <p:tgtEl>
                                          <p:spTgt spid="4">
                                            <p:txEl>
                                              <p:pRg st="8" end="8"/>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4">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74650" y="2357565"/>
            <a:ext cx="8589963" cy="1539875"/>
          </a:xfrm>
          <a:prstGeom prst="rect">
            <a:avLst/>
          </a:prstGeom>
        </p:spPr>
        <p:txBody>
          <a:bodyPr>
            <a:spAutoFit/>
          </a:bodyPr>
          <a:lstStyle/>
          <a:p>
            <a:pPr>
              <a:defRPr/>
            </a:pPr>
            <a:r>
              <a:rPr lang="en-US" sz="2000" dirty="0">
                <a:latin typeface="Calibri" pitchFamily="34" charset="0"/>
                <a:cs typeface="Calibri" pitchFamily="34" charset="0"/>
              </a:rPr>
              <a:t>(vi)	The tutor is sensitive to the specific needs of the students, deals 	with queries appropriately and offers timely help to those that need it. </a:t>
            </a:r>
            <a:endParaRPr lang="en-GB" sz="2000" dirty="0">
              <a:latin typeface="Calibri" pitchFamily="34" charset="0"/>
              <a:cs typeface="Calibri" pitchFamily="34" charset="0"/>
            </a:endParaRPr>
          </a:p>
          <a:p>
            <a:pPr marL="285750" indent="-285750">
              <a:buFont typeface="Wingdings" pitchFamily="2" charset="2"/>
              <a:buChar char="v"/>
              <a:defRPr/>
            </a:pPr>
            <a:endParaRPr lang="en-US" sz="1400" dirty="0">
              <a:latin typeface="Calibri" pitchFamily="34" charset="0"/>
              <a:cs typeface="Calibri" pitchFamily="34" charset="0"/>
            </a:endParaRPr>
          </a:p>
          <a:p>
            <a:pPr>
              <a:defRPr/>
            </a:pPr>
            <a:r>
              <a:rPr lang="en-US" sz="2000" dirty="0">
                <a:latin typeface="Calibri" pitchFamily="34" charset="0"/>
                <a:cs typeface="Calibri" pitchFamily="34" charset="0"/>
              </a:rPr>
              <a:t>(vii)	The tutor promotes learner autonomy, encouraging students to reflect 	on and take responsibility for their own learning. </a:t>
            </a:r>
            <a:endParaRPr lang="en-GB" sz="2000" dirty="0">
              <a:latin typeface="Calibri" pitchFamily="34" charset="0"/>
              <a:cs typeface="Calibri" pitchFamily="34" charset="0"/>
            </a:endParaRPr>
          </a:p>
        </p:txBody>
      </p:sp>
      <p:sp>
        <p:nvSpPr>
          <p:cNvPr id="3" name="Rectangle 2"/>
          <p:cNvSpPr/>
          <p:nvPr/>
        </p:nvSpPr>
        <p:spPr>
          <a:xfrm>
            <a:off x="365125" y="4000628"/>
            <a:ext cx="8277225" cy="1876425"/>
          </a:xfrm>
          <a:prstGeom prst="rect">
            <a:avLst/>
          </a:prstGeom>
        </p:spPr>
        <p:txBody>
          <a:bodyPr>
            <a:spAutoFit/>
          </a:bodyPr>
          <a:lstStyle/>
          <a:p>
            <a:pPr>
              <a:defRPr/>
            </a:pPr>
            <a:r>
              <a:rPr lang="en-US" sz="2000" dirty="0">
                <a:latin typeface="Calibri" pitchFamily="34" charset="0"/>
                <a:cs typeface="Calibri" pitchFamily="34" charset="0"/>
              </a:rPr>
              <a:t>(viii)	The tutor uses the lesson time effectively and efficiently.  </a:t>
            </a:r>
            <a:endParaRPr lang="en-GB" sz="2000" dirty="0">
              <a:latin typeface="Calibri" pitchFamily="34" charset="0"/>
              <a:cs typeface="Calibri" pitchFamily="34" charset="0"/>
            </a:endParaRPr>
          </a:p>
          <a:p>
            <a:pPr marL="285750" indent="-285750">
              <a:buFont typeface="Wingdings" pitchFamily="2" charset="2"/>
              <a:buChar char="v"/>
              <a:defRPr/>
            </a:pPr>
            <a:endParaRPr lang="en-US" dirty="0">
              <a:latin typeface="Calibri" pitchFamily="34" charset="0"/>
              <a:cs typeface="Calibri" pitchFamily="34" charset="0"/>
            </a:endParaRPr>
          </a:p>
          <a:p>
            <a:pPr>
              <a:defRPr/>
            </a:pPr>
            <a:r>
              <a:rPr lang="en-US" sz="2000" dirty="0">
                <a:latin typeface="Calibri" pitchFamily="34" charset="0"/>
                <a:cs typeface="Calibri" pitchFamily="34" charset="0"/>
              </a:rPr>
              <a:t>(ix)	The tutor is able to maximize opportunities for student learning. </a:t>
            </a:r>
            <a:endParaRPr lang="en-GB" sz="2000" dirty="0">
              <a:latin typeface="Calibri" pitchFamily="34" charset="0"/>
              <a:cs typeface="Calibri" pitchFamily="34" charset="0"/>
            </a:endParaRPr>
          </a:p>
          <a:p>
            <a:pPr marL="285750" indent="-285750">
              <a:buFont typeface="Wingdings" pitchFamily="2" charset="2"/>
              <a:buChar char="v"/>
              <a:defRPr/>
            </a:pPr>
            <a:endParaRPr lang="en-US" dirty="0">
              <a:latin typeface="Calibri" pitchFamily="34" charset="0"/>
              <a:cs typeface="Calibri" pitchFamily="34" charset="0"/>
            </a:endParaRPr>
          </a:p>
          <a:p>
            <a:pPr>
              <a:defRPr/>
            </a:pPr>
            <a:r>
              <a:rPr lang="en-US" sz="2000" dirty="0">
                <a:latin typeface="Calibri" pitchFamily="34" charset="0"/>
                <a:cs typeface="Calibri" pitchFamily="34" charset="0"/>
              </a:rPr>
              <a:t>(x)	The tutor is able to pace activities accordingly, making adjustments as 	and when needed. </a:t>
            </a:r>
            <a:endParaRPr lang="en-GB" sz="2000" dirty="0">
              <a:latin typeface="Calibri" pitchFamily="34" charset="0"/>
              <a:cs typeface="Calibri" pitchFamily="34" charset="0"/>
            </a:endParaRPr>
          </a:p>
        </p:txBody>
      </p:sp>
      <p:sp>
        <p:nvSpPr>
          <p:cNvPr id="4" name="Rectangle 6"/>
          <p:cNvSpPr>
            <a:spLocks noChangeArrowheads="1"/>
          </p:cNvSpPr>
          <p:nvPr/>
        </p:nvSpPr>
        <p:spPr bwMode="auto">
          <a:xfrm>
            <a:off x="385763" y="1582865"/>
            <a:ext cx="4153766"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defRPr/>
            </a:pPr>
            <a:r>
              <a:rPr lang="en-US" sz="2800" dirty="0">
                <a:latin typeface="Calibri" pitchFamily="34" charset="0"/>
                <a:cs typeface="Calibri" pitchFamily="34" charset="0"/>
              </a:rPr>
              <a:t>EAP Lesson Delivery </a:t>
            </a:r>
            <a:r>
              <a:rPr lang="en-US" sz="2800" dirty="0" err="1">
                <a:latin typeface="Calibri" pitchFamily="34" charset="0"/>
                <a:cs typeface="Calibri" pitchFamily="34" charset="0"/>
              </a:rPr>
              <a:t>cont</a:t>
            </a:r>
            <a:r>
              <a:rPr lang="en-US" sz="2800" dirty="0">
                <a:latin typeface="Calibri" pitchFamily="34" charset="0"/>
                <a:cs typeface="Calibri" pitchFamily="34" charset="0"/>
              </a:rPr>
              <a:t>…</a:t>
            </a:r>
          </a:p>
        </p:txBody>
      </p:sp>
      <p:sp>
        <p:nvSpPr>
          <p:cNvPr id="7" name="TextBox 6"/>
          <p:cNvSpPr txBox="1">
            <a:spLocks noChangeArrowheads="1"/>
          </p:cNvSpPr>
          <p:nvPr/>
        </p:nvSpPr>
        <p:spPr bwMode="auto">
          <a:xfrm>
            <a:off x="1298403" y="457199"/>
            <a:ext cx="6742455"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algn="ctr" eaLnBrk="1" hangingPunct="1"/>
            <a:r>
              <a:rPr lang="en-US" sz="2800" b="1" dirty="0">
                <a:latin typeface="Calibri" pitchFamily="34" charset="0"/>
                <a:cs typeface="Calibri" pitchFamily="34" charset="0"/>
              </a:rPr>
              <a:t>Ensuring High Quality EAP at </a:t>
            </a:r>
            <a:r>
              <a:rPr lang="en-US" sz="2800" b="1" dirty="0" smtClean="0">
                <a:latin typeface="Calibri" pitchFamily="34" charset="0"/>
                <a:cs typeface="Calibri" pitchFamily="34" charset="0"/>
              </a:rPr>
              <a:t>the University of Nottingham Ningbo China</a:t>
            </a:r>
            <a:endParaRPr lang="en-US" sz="2800" b="1" dirty="0">
              <a:latin typeface="Calibri" pitchFamily="34" charset="0"/>
              <a:cs typeface="Calibri" pitchFamily="34" charset="0"/>
            </a:endParaRPr>
          </a:p>
        </p:txBody>
      </p:sp>
    </p:spTree>
    <p:extLst>
      <p:ext uri="{BB962C8B-B14F-4D97-AF65-F5344CB8AC3E}">
        <p14:creationId xmlns:p14="http://schemas.microsoft.com/office/powerpoint/2010/main" val="2797918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2588" y="1966913"/>
            <a:ext cx="8421687" cy="3662362"/>
          </a:xfrm>
          <a:prstGeom prst="rect">
            <a:avLst/>
          </a:prstGeom>
        </p:spPr>
        <p:txBody>
          <a:bodyPr>
            <a:spAutoFit/>
          </a:bodyPr>
          <a:lstStyle/>
          <a:p>
            <a:pPr marL="285750" indent="-285750">
              <a:buFont typeface="Wingdings" pitchFamily="2" charset="2"/>
              <a:buChar char="v"/>
              <a:defRPr/>
            </a:pPr>
            <a:endParaRPr lang="en-US" dirty="0">
              <a:latin typeface="Calibri" pitchFamily="34" charset="0"/>
              <a:cs typeface="Calibri" pitchFamily="34" charset="0"/>
            </a:endParaRPr>
          </a:p>
          <a:p>
            <a:pPr>
              <a:defRPr/>
            </a:pPr>
            <a:r>
              <a:rPr lang="en-US" sz="2000" dirty="0">
                <a:latin typeface="Calibri" pitchFamily="34" charset="0"/>
                <a:cs typeface="Calibri" pitchFamily="34" charset="0"/>
              </a:rPr>
              <a:t>(xi)	The tutor provides opportunities for the development of critical 	thinking skills. </a:t>
            </a:r>
            <a:endParaRPr lang="en-GB" sz="2000" dirty="0">
              <a:latin typeface="Calibri" pitchFamily="34" charset="0"/>
              <a:cs typeface="Calibri" pitchFamily="34" charset="0"/>
            </a:endParaRPr>
          </a:p>
          <a:p>
            <a:pPr marL="285750" indent="-285750">
              <a:buFont typeface="Wingdings" pitchFamily="2" charset="2"/>
              <a:buChar char="v"/>
              <a:defRPr/>
            </a:pPr>
            <a:endParaRPr lang="en-US" dirty="0">
              <a:latin typeface="Calibri" pitchFamily="34" charset="0"/>
              <a:cs typeface="Calibri" pitchFamily="34" charset="0"/>
            </a:endParaRPr>
          </a:p>
          <a:p>
            <a:pPr>
              <a:defRPr/>
            </a:pPr>
            <a:r>
              <a:rPr lang="en-US" sz="2000" dirty="0">
                <a:latin typeface="Calibri" pitchFamily="34" charset="0"/>
                <a:cs typeface="Calibri" pitchFamily="34" charset="0"/>
              </a:rPr>
              <a:t>(xii)	The tutor encourages students to self-evaluate their achievement of 	the stated learning outcomes. </a:t>
            </a:r>
            <a:endParaRPr lang="en-GB" sz="2000" dirty="0">
              <a:latin typeface="Calibri" pitchFamily="34" charset="0"/>
              <a:cs typeface="Calibri" pitchFamily="34" charset="0"/>
            </a:endParaRPr>
          </a:p>
          <a:p>
            <a:pPr marL="285750" indent="-285750">
              <a:buFont typeface="Wingdings" pitchFamily="2" charset="2"/>
              <a:buChar char="v"/>
              <a:defRPr/>
            </a:pPr>
            <a:endParaRPr lang="en-US" dirty="0">
              <a:latin typeface="Calibri" pitchFamily="34" charset="0"/>
              <a:cs typeface="Calibri" pitchFamily="34" charset="0"/>
            </a:endParaRPr>
          </a:p>
          <a:p>
            <a:pPr>
              <a:defRPr/>
            </a:pPr>
            <a:r>
              <a:rPr lang="en-US" sz="2000" dirty="0">
                <a:latin typeface="Calibri" pitchFamily="34" charset="0"/>
                <a:cs typeface="Calibri" pitchFamily="34" charset="0"/>
              </a:rPr>
              <a:t>(xiii)	The tutor provides students with guidance on appropriate 	homework/self-study/follow up activities. </a:t>
            </a:r>
            <a:endParaRPr lang="en-GB" sz="2000" dirty="0">
              <a:latin typeface="Calibri" pitchFamily="34" charset="0"/>
              <a:cs typeface="Calibri" pitchFamily="34" charset="0"/>
            </a:endParaRPr>
          </a:p>
          <a:p>
            <a:pPr marL="285750" indent="-285750">
              <a:buFont typeface="Wingdings" pitchFamily="2" charset="2"/>
              <a:buChar char="v"/>
              <a:defRPr/>
            </a:pPr>
            <a:endParaRPr lang="en-US" dirty="0">
              <a:latin typeface="Calibri" pitchFamily="34" charset="0"/>
              <a:cs typeface="Calibri" pitchFamily="34" charset="0"/>
            </a:endParaRPr>
          </a:p>
          <a:p>
            <a:pPr>
              <a:defRPr/>
            </a:pPr>
            <a:r>
              <a:rPr lang="en-US" sz="2000" dirty="0">
                <a:latin typeface="Calibri" pitchFamily="34" charset="0"/>
                <a:cs typeface="Calibri" pitchFamily="34" charset="0"/>
              </a:rPr>
              <a:t>(xiv)	By the end of the lesson, the tutor has adequately achieved his/her 	stated lesson aims. </a:t>
            </a:r>
            <a:endParaRPr lang="en-GB" sz="2000" dirty="0">
              <a:latin typeface="Calibri" pitchFamily="34" charset="0"/>
              <a:cs typeface="Calibri" pitchFamily="34" charset="0"/>
            </a:endParaRPr>
          </a:p>
        </p:txBody>
      </p:sp>
      <p:sp>
        <p:nvSpPr>
          <p:cNvPr id="5" name="Rectangle 6"/>
          <p:cNvSpPr>
            <a:spLocks noChangeArrowheads="1"/>
          </p:cNvSpPr>
          <p:nvPr/>
        </p:nvSpPr>
        <p:spPr bwMode="auto">
          <a:xfrm>
            <a:off x="385763" y="1582865"/>
            <a:ext cx="4064000"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defRPr/>
            </a:pPr>
            <a:r>
              <a:rPr lang="en-US" sz="2800" dirty="0">
                <a:latin typeface="Calibri" pitchFamily="34" charset="0"/>
                <a:cs typeface="Calibri" pitchFamily="34" charset="0"/>
              </a:rPr>
              <a:t>EAP Lesson Delivery </a:t>
            </a:r>
            <a:r>
              <a:rPr lang="en-US" sz="2800" dirty="0" err="1">
                <a:latin typeface="Calibri" pitchFamily="34" charset="0"/>
                <a:cs typeface="Calibri" pitchFamily="34" charset="0"/>
              </a:rPr>
              <a:t>cont</a:t>
            </a:r>
            <a:r>
              <a:rPr lang="en-US" sz="2800" dirty="0">
                <a:latin typeface="Calibri" pitchFamily="34" charset="0"/>
                <a:cs typeface="Calibri" pitchFamily="34" charset="0"/>
              </a:rPr>
              <a:t>…</a:t>
            </a:r>
          </a:p>
        </p:txBody>
      </p:sp>
      <p:sp>
        <p:nvSpPr>
          <p:cNvPr id="7" name="TextBox 6"/>
          <p:cNvSpPr txBox="1">
            <a:spLocks noChangeArrowheads="1"/>
          </p:cNvSpPr>
          <p:nvPr/>
        </p:nvSpPr>
        <p:spPr bwMode="auto">
          <a:xfrm>
            <a:off x="1371600" y="381000"/>
            <a:ext cx="6742455"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algn="ctr" eaLnBrk="1" hangingPunct="1"/>
            <a:r>
              <a:rPr lang="en-US" sz="2800" b="1" dirty="0">
                <a:latin typeface="Calibri" pitchFamily="34" charset="0"/>
                <a:cs typeface="Calibri" pitchFamily="34" charset="0"/>
              </a:rPr>
              <a:t>Ensuring High Quality EAP at </a:t>
            </a:r>
            <a:r>
              <a:rPr lang="en-US" sz="2800" b="1" dirty="0" smtClean="0">
                <a:latin typeface="Calibri" pitchFamily="34" charset="0"/>
                <a:cs typeface="Calibri" pitchFamily="34" charset="0"/>
              </a:rPr>
              <a:t>the University of Nottingham Ningbo China</a:t>
            </a:r>
            <a:endParaRPr lang="en-US" sz="2800" b="1" dirty="0">
              <a:latin typeface="Calibri" pitchFamily="34" charset="0"/>
              <a:cs typeface="Calibri" pitchFamily="34" charset="0"/>
            </a:endParaRPr>
          </a:p>
        </p:txBody>
      </p:sp>
    </p:spTree>
    <p:extLst>
      <p:ext uri="{BB962C8B-B14F-4D97-AF65-F5344CB8AC3E}">
        <p14:creationId xmlns:p14="http://schemas.microsoft.com/office/powerpoint/2010/main" val="425963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anim calcmode="lin" valueType="num">
                                      <p:cBhvr additive="base">
                                        <p:cTn id="19" dur="500" fill="hold"/>
                                        <p:tgtEl>
                                          <p:spTgt spid="2">
                                            <p:txEl>
                                              <p:pRg st="5" end="5"/>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2">
                                            <p:txEl>
                                              <p:pRg st="7" end="7"/>
                                            </p:txEl>
                                          </p:spTgt>
                                        </p:tgtEl>
                                        <p:attrNameLst>
                                          <p:attrName>style.visibility</p:attrName>
                                        </p:attrNameLst>
                                      </p:cBhvr>
                                      <p:to>
                                        <p:strVal val="visible"/>
                                      </p:to>
                                    </p:set>
                                    <p:anim calcmode="lin" valueType="num">
                                      <p:cBhvr additive="base">
                                        <p:cTn id="25" dur="500" fill="hold"/>
                                        <p:tgtEl>
                                          <p:spTgt spid="2">
                                            <p:txEl>
                                              <p:pRg st="7" end="7"/>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gs>
            <a:gs pos="12000">
              <a:srgbClr val="85C2FF"/>
            </a:gs>
            <a:gs pos="29000">
              <a:srgbClr val="C4D6EB"/>
            </a:gs>
            <a:gs pos="100000">
              <a:srgbClr val="FFEBFA"/>
            </a:gs>
          </a:gsLst>
          <a:lin ang="5400000" scaled="0"/>
          <a:tileRect/>
        </a:gradFill>
        <a:effectLst/>
      </p:bgPr>
    </p:bg>
    <p:spTree>
      <p:nvGrpSpPr>
        <p:cNvPr id="1" name=""/>
        <p:cNvGrpSpPr/>
        <p:nvPr/>
      </p:nvGrpSpPr>
      <p:grpSpPr>
        <a:xfrm>
          <a:off x="0" y="0"/>
          <a:ext cx="0" cy="0"/>
          <a:chOff x="0" y="0"/>
          <a:chExt cx="0" cy="0"/>
        </a:xfrm>
      </p:grpSpPr>
      <p:grpSp>
        <p:nvGrpSpPr>
          <p:cNvPr id="2" name="Group 1"/>
          <p:cNvGrpSpPr>
            <a:grpSpLocks/>
          </p:cNvGrpSpPr>
          <p:nvPr/>
        </p:nvGrpSpPr>
        <p:grpSpPr bwMode="auto">
          <a:xfrm>
            <a:off x="508000" y="1382756"/>
            <a:ext cx="8137525" cy="4679950"/>
            <a:chOff x="507405" y="1509892"/>
            <a:chExt cx="8137925" cy="4680520"/>
          </a:xfrm>
          <a:noFill/>
        </p:grpSpPr>
        <p:sp>
          <p:nvSpPr>
            <p:cNvPr id="23" name="TextBox 37"/>
            <p:cNvSpPr txBox="1">
              <a:spLocks noChangeArrowheads="1"/>
            </p:cNvSpPr>
            <p:nvPr/>
          </p:nvSpPr>
          <p:spPr bwMode="auto">
            <a:xfrm>
              <a:off x="5470068" y="4062230"/>
              <a:ext cx="487329" cy="477054"/>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r>
                <a:rPr lang="en-US" sz="2500" dirty="0">
                  <a:latin typeface="Calibri" pitchFamily="34" charset="0"/>
                  <a:cs typeface="Calibri" pitchFamily="34" charset="0"/>
                </a:rPr>
                <a:t>?</a:t>
              </a:r>
              <a:endParaRPr lang="en-GB" sz="2500" dirty="0">
                <a:latin typeface="Calibri" pitchFamily="34" charset="0"/>
                <a:cs typeface="Calibri" pitchFamily="34" charset="0"/>
              </a:endParaRPr>
            </a:p>
          </p:txBody>
        </p:sp>
        <p:grpSp>
          <p:nvGrpSpPr>
            <p:cNvPr id="3" name="Group 20"/>
            <p:cNvGrpSpPr>
              <a:grpSpLocks/>
            </p:cNvGrpSpPr>
            <p:nvPr/>
          </p:nvGrpSpPr>
          <p:grpSpPr bwMode="auto">
            <a:xfrm>
              <a:off x="507405" y="1509892"/>
              <a:ext cx="8137924" cy="4680520"/>
              <a:chOff x="504348" y="1772816"/>
              <a:chExt cx="8137924" cy="4680520"/>
            </a:xfrm>
            <a:grpFill/>
          </p:grpSpPr>
          <p:sp>
            <p:nvSpPr>
              <p:cNvPr id="24" name="Rectangle 23"/>
              <p:cNvSpPr/>
              <p:nvPr/>
            </p:nvSpPr>
            <p:spPr>
              <a:xfrm>
                <a:off x="504348" y="1772816"/>
                <a:ext cx="8136338" cy="468052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chemeClr val="tx1"/>
                  </a:solidFill>
                </a:endParaRPr>
              </a:p>
            </p:txBody>
          </p:sp>
          <p:cxnSp>
            <p:nvCxnSpPr>
              <p:cNvPr id="25" name="Straight Connector 24"/>
              <p:cNvCxnSpPr/>
              <p:nvPr/>
            </p:nvCxnSpPr>
            <p:spPr>
              <a:xfrm>
                <a:off x="1341002" y="1772816"/>
                <a:ext cx="0" cy="4680520"/>
              </a:xfrm>
              <a:prstGeom prst="line">
                <a:avLst/>
              </a:prstGeom>
              <a:grpFill/>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3923991" y="1772816"/>
                <a:ext cx="0" cy="4680520"/>
              </a:xfrm>
              <a:prstGeom prst="line">
                <a:avLst/>
              </a:prstGeom>
              <a:grpFill/>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a:off x="5354399" y="1772816"/>
                <a:ext cx="0" cy="4680520"/>
              </a:xfrm>
              <a:prstGeom prst="line">
                <a:avLst/>
              </a:prstGeom>
              <a:grpFill/>
            </p:spPr>
            <p:style>
              <a:lnRef idx="2">
                <a:schemeClr val="accent1"/>
              </a:lnRef>
              <a:fillRef idx="0">
                <a:schemeClr val="accent1"/>
              </a:fillRef>
              <a:effectRef idx="1">
                <a:schemeClr val="accent1"/>
              </a:effectRef>
              <a:fontRef idx="minor">
                <a:schemeClr val="tx1"/>
              </a:fontRef>
            </p:style>
          </p:cxnSp>
          <p:cxnSp>
            <p:nvCxnSpPr>
              <p:cNvPr id="28" name="Straight Connector 27"/>
              <p:cNvCxnSpPr/>
              <p:nvPr/>
            </p:nvCxnSpPr>
            <p:spPr>
              <a:xfrm>
                <a:off x="505936" y="2519032"/>
                <a:ext cx="8136337" cy="0"/>
              </a:xfrm>
              <a:prstGeom prst="line">
                <a:avLst/>
              </a:prstGeom>
              <a:grpFill/>
            </p:spPr>
            <p:style>
              <a:lnRef idx="2">
                <a:schemeClr val="accent1"/>
              </a:lnRef>
              <a:fillRef idx="0">
                <a:schemeClr val="accent1"/>
              </a:fillRef>
              <a:effectRef idx="1">
                <a:schemeClr val="accent1"/>
              </a:effectRef>
              <a:fontRef idx="minor">
                <a:schemeClr val="tx1"/>
              </a:fontRef>
            </p:style>
          </p:cxnSp>
          <p:sp>
            <p:nvSpPr>
              <p:cNvPr id="29" name="TextBox 11"/>
              <p:cNvSpPr txBox="1">
                <a:spLocks noChangeArrowheads="1"/>
              </p:cNvSpPr>
              <p:nvPr/>
            </p:nvSpPr>
            <p:spPr bwMode="auto">
              <a:xfrm>
                <a:off x="611560" y="1874102"/>
                <a:ext cx="605730" cy="338554"/>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r>
                  <a:rPr lang="en-US" sz="1600" b="1">
                    <a:latin typeface="Calibri" pitchFamily="34" charset="0"/>
                    <a:cs typeface="Calibri" pitchFamily="34" charset="0"/>
                  </a:rPr>
                  <a:t>Time</a:t>
                </a:r>
                <a:endParaRPr lang="en-GB" sz="1600" b="1">
                  <a:latin typeface="Calibri" pitchFamily="34" charset="0"/>
                  <a:cs typeface="Calibri" pitchFamily="34" charset="0"/>
                </a:endParaRPr>
              </a:p>
            </p:txBody>
          </p:sp>
          <p:sp>
            <p:nvSpPr>
              <p:cNvPr id="30" name="TextBox 12"/>
              <p:cNvSpPr txBox="1">
                <a:spLocks noChangeArrowheads="1"/>
              </p:cNvSpPr>
              <p:nvPr/>
            </p:nvSpPr>
            <p:spPr bwMode="auto">
              <a:xfrm>
                <a:off x="1763688" y="1864852"/>
                <a:ext cx="1728192" cy="338554"/>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r>
                  <a:rPr lang="en-US" sz="1600" b="1">
                    <a:latin typeface="Calibri" pitchFamily="34" charset="0"/>
                    <a:cs typeface="Calibri" pitchFamily="34" charset="0"/>
                  </a:rPr>
                  <a:t>Observed Activity</a:t>
                </a:r>
                <a:endParaRPr lang="en-GB" sz="1600" b="1">
                  <a:latin typeface="Calibri" pitchFamily="34" charset="0"/>
                  <a:cs typeface="Calibri" pitchFamily="34" charset="0"/>
                </a:endParaRPr>
              </a:p>
            </p:txBody>
          </p:sp>
          <p:sp>
            <p:nvSpPr>
              <p:cNvPr id="31" name="TextBox 13"/>
              <p:cNvSpPr txBox="1">
                <a:spLocks noChangeArrowheads="1"/>
              </p:cNvSpPr>
              <p:nvPr/>
            </p:nvSpPr>
            <p:spPr bwMode="auto">
              <a:xfrm>
                <a:off x="5667946" y="1873398"/>
                <a:ext cx="2880320" cy="338554"/>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r>
                  <a:rPr lang="en-US" sz="1600" b="1">
                    <a:latin typeface="Calibri" pitchFamily="34" charset="0"/>
                    <a:cs typeface="Calibri" pitchFamily="34" charset="0"/>
                  </a:rPr>
                  <a:t>Observer Comments/Questions</a:t>
                </a:r>
                <a:endParaRPr lang="en-GB" sz="1600" b="1">
                  <a:latin typeface="Calibri" pitchFamily="34" charset="0"/>
                  <a:cs typeface="Calibri" pitchFamily="34" charset="0"/>
                </a:endParaRPr>
              </a:p>
            </p:txBody>
          </p:sp>
          <p:sp>
            <p:nvSpPr>
              <p:cNvPr id="32" name="TextBox 14"/>
              <p:cNvSpPr txBox="1">
                <a:spLocks noChangeArrowheads="1"/>
              </p:cNvSpPr>
              <p:nvPr/>
            </p:nvSpPr>
            <p:spPr bwMode="auto">
              <a:xfrm>
                <a:off x="4031940" y="1849506"/>
                <a:ext cx="1152128" cy="58477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algn="ctr" eaLnBrk="1" hangingPunct="1"/>
                <a:r>
                  <a:rPr lang="en-US" sz="1600" b="1">
                    <a:latin typeface="Calibri" pitchFamily="34" charset="0"/>
                    <a:cs typeface="Calibri" pitchFamily="34" charset="0"/>
                  </a:rPr>
                  <a:t>Interaction Patterns</a:t>
                </a:r>
                <a:endParaRPr lang="en-GB" sz="1600" b="1">
                  <a:latin typeface="Calibri" pitchFamily="34" charset="0"/>
                  <a:cs typeface="Calibri" pitchFamily="34" charset="0"/>
                </a:endParaRPr>
              </a:p>
            </p:txBody>
          </p:sp>
          <p:sp>
            <p:nvSpPr>
              <p:cNvPr id="33" name="Rectangle 19"/>
              <p:cNvSpPr>
                <a:spLocks noChangeArrowheads="1"/>
              </p:cNvSpPr>
              <p:nvPr/>
            </p:nvSpPr>
            <p:spPr bwMode="auto">
              <a:xfrm>
                <a:off x="710954" y="2129971"/>
                <a:ext cx="389850" cy="36933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b="1">
                    <a:sym typeface="Wingdings" pitchFamily="2" charset="2"/>
                  </a:rPr>
                  <a:t></a:t>
                </a:r>
                <a:endParaRPr lang="en-GB" b="1"/>
              </a:p>
            </p:txBody>
          </p:sp>
        </p:grpSp>
        <p:sp>
          <p:nvSpPr>
            <p:cNvPr id="6" name="TextBox 21"/>
            <p:cNvSpPr txBox="1">
              <a:spLocks noChangeArrowheads="1"/>
            </p:cNvSpPr>
            <p:nvPr/>
          </p:nvSpPr>
          <p:spPr bwMode="auto">
            <a:xfrm>
              <a:off x="520755" y="2492896"/>
              <a:ext cx="736064" cy="36933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algn="ctr" eaLnBrk="1" hangingPunct="1"/>
              <a:r>
                <a:rPr lang="en-US">
                  <a:latin typeface="Calibri" pitchFamily="34" charset="0"/>
                  <a:cs typeface="Calibri" pitchFamily="34" charset="0"/>
                </a:rPr>
                <a:t>9am</a:t>
              </a:r>
              <a:endParaRPr lang="en-GB">
                <a:latin typeface="Calibri" pitchFamily="34" charset="0"/>
                <a:cs typeface="Calibri" pitchFamily="34" charset="0"/>
              </a:endParaRPr>
            </a:p>
          </p:txBody>
        </p:sp>
        <p:sp>
          <p:nvSpPr>
            <p:cNvPr id="7" name="TextBox 22"/>
            <p:cNvSpPr txBox="1">
              <a:spLocks noChangeArrowheads="1"/>
            </p:cNvSpPr>
            <p:nvPr/>
          </p:nvSpPr>
          <p:spPr bwMode="auto">
            <a:xfrm>
              <a:off x="509153" y="3397161"/>
              <a:ext cx="736064" cy="36933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algn="ctr" eaLnBrk="1" hangingPunct="1"/>
              <a:r>
                <a:rPr lang="en-US">
                  <a:latin typeface="Calibri" pitchFamily="34" charset="0"/>
                  <a:cs typeface="Calibri" pitchFamily="34" charset="0"/>
                </a:rPr>
                <a:t>9:05</a:t>
              </a:r>
              <a:endParaRPr lang="en-GB">
                <a:latin typeface="Calibri" pitchFamily="34" charset="0"/>
                <a:cs typeface="Calibri" pitchFamily="34" charset="0"/>
              </a:endParaRPr>
            </a:p>
          </p:txBody>
        </p:sp>
        <p:sp>
          <p:nvSpPr>
            <p:cNvPr id="8" name="TextBox 23"/>
            <p:cNvSpPr txBox="1">
              <a:spLocks noChangeArrowheads="1"/>
            </p:cNvSpPr>
            <p:nvPr/>
          </p:nvSpPr>
          <p:spPr bwMode="auto">
            <a:xfrm>
              <a:off x="507405" y="5013462"/>
              <a:ext cx="736064" cy="36933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algn="ctr" eaLnBrk="1" hangingPunct="1"/>
              <a:r>
                <a:rPr lang="en-US">
                  <a:latin typeface="Calibri" pitchFamily="34" charset="0"/>
                  <a:cs typeface="Calibri" pitchFamily="34" charset="0"/>
                </a:rPr>
                <a:t>9:10</a:t>
              </a:r>
              <a:endParaRPr lang="en-GB">
                <a:latin typeface="Calibri" pitchFamily="34" charset="0"/>
                <a:cs typeface="Calibri" pitchFamily="34" charset="0"/>
              </a:endParaRPr>
            </a:p>
          </p:txBody>
        </p:sp>
        <p:sp>
          <p:nvSpPr>
            <p:cNvPr id="9" name="TextBox 24"/>
            <p:cNvSpPr txBox="1">
              <a:spLocks noChangeArrowheads="1"/>
            </p:cNvSpPr>
            <p:nvPr/>
          </p:nvSpPr>
          <p:spPr bwMode="auto">
            <a:xfrm>
              <a:off x="1403648" y="2491104"/>
              <a:ext cx="2494642" cy="830997"/>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r>
                <a:rPr lang="en-US" sz="1600">
                  <a:latin typeface="Calibri" pitchFamily="34" charset="0"/>
                  <a:cs typeface="Calibri" pitchFamily="34" charset="0"/>
                </a:rPr>
                <a:t>T greets class. Shows lesson objectives on the OHP- talks through them.</a:t>
              </a:r>
              <a:endParaRPr lang="en-GB" sz="1600">
                <a:latin typeface="Calibri" pitchFamily="34" charset="0"/>
                <a:cs typeface="Calibri" pitchFamily="34" charset="0"/>
              </a:endParaRPr>
            </a:p>
          </p:txBody>
        </p:sp>
        <p:sp>
          <p:nvSpPr>
            <p:cNvPr id="10" name="TextBox 25"/>
            <p:cNvSpPr txBox="1">
              <a:spLocks noChangeArrowheads="1"/>
            </p:cNvSpPr>
            <p:nvPr/>
          </p:nvSpPr>
          <p:spPr bwMode="auto">
            <a:xfrm>
              <a:off x="4257064" y="2490912"/>
              <a:ext cx="736064" cy="36933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algn="ctr" eaLnBrk="1" hangingPunct="1"/>
              <a:r>
                <a:rPr lang="en-US">
                  <a:latin typeface="Calibri" pitchFamily="34" charset="0"/>
                  <a:cs typeface="Calibri" pitchFamily="34" charset="0"/>
                </a:rPr>
                <a:t>T-SS</a:t>
              </a:r>
              <a:endParaRPr lang="en-GB">
                <a:latin typeface="Calibri" pitchFamily="34" charset="0"/>
                <a:cs typeface="Calibri" pitchFamily="34" charset="0"/>
              </a:endParaRPr>
            </a:p>
          </p:txBody>
        </p:sp>
        <p:sp>
          <p:nvSpPr>
            <p:cNvPr id="11" name="TextBox 26"/>
            <p:cNvSpPr txBox="1">
              <a:spLocks noChangeArrowheads="1"/>
            </p:cNvSpPr>
            <p:nvPr/>
          </p:nvSpPr>
          <p:spPr bwMode="auto">
            <a:xfrm>
              <a:off x="5807214" y="2501444"/>
              <a:ext cx="2838116" cy="1400554"/>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r>
                <a:rPr lang="en-US" sz="1700" dirty="0">
                  <a:latin typeface="Bradley Hand ITC" pitchFamily="66" charset="0"/>
                  <a:cs typeface="Calibri" pitchFamily="34" charset="0"/>
                </a:rPr>
                <a:t>Good to show the aims and objectives in writing as well as giving them to SS orally-  it helps to make things more explicit.</a:t>
              </a:r>
              <a:endParaRPr lang="en-GB" sz="1700" dirty="0">
                <a:latin typeface="Bradley Hand ITC" pitchFamily="66" charset="0"/>
                <a:cs typeface="Calibri" pitchFamily="34" charset="0"/>
              </a:endParaRPr>
            </a:p>
          </p:txBody>
        </p:sp>
        <p:sp>
          <p:nvSpPr>
            <p:cNvPr id="12" name="TextBox 27"/>
            <p:cNvSpPr txBox="1">
              <a:spLocks noChangeArrowheads="1"/>
            </p:cNvSpPr>
            <p:nvPr/>
          </p:nvSpPr>
          <p:spPr bwMode="auto">
            <a:xfrm>
              <a:off x="1393674" y="3387006"/>
              <a:ext cx="2494642" cy="156966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r>
                <a:rPr lang="en-US" sz="1600">
                  <a:latin typeface="Calibri" pitchFamily="34" charset="0"/>
                  <a:cs typeface="Calibri" pitchFamily="34" charset="0"/>
                </a:rPr>
                <a:t>T asks SS to take out their hmwk from the previous class- quickly check responses with a partner. T then goes through the answers on the OHP.</a:t>
              </a:r>
              <a:endParaRPr lang="en-GB" sz="1600">
                <a:latin typeface="Calibri" pitchFamily="34" charset="0"/>
                <a:cs typeface="Calibri" pitchFamily="34" charset="0"/>
              </a:endParaRPr>
            </a:p>
          </p:txBody>
        </p:sp>
        <p:sp>
          <p:nvSpPr>
            <p:cNvPr id="13" name="TextBox 28"/>
            <p:cNvSpPr txBox="1">
              <a:spLocks noChangeArrowheads="1"/>
            </p:cNvSpPr>
            <p:nvPr/>
          </p:nvSpPr>
          <p:spPr bwMode="auto">
            <a:xfrm>
              <a:off x="4247090" y="3480820"/>
              <a:ext cx="736064" cy="36933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algn="ctr" eaLnBrk="1" hangingPunct="1"/>
              <a:r>
                <a:rPr lang="en-US">
                  <a:latin typeface="Calibri" pitchFamily="34" charset="0"/>
                  <a:cs typeface="Calibri" pitchFamily="34" charset="0"/>
                </a:rPr>
                <a:t>T-SS</a:t>
              </a:r>
              <a:endParaRPr lang="en-GB">
                <a:latin typeface="Calibri" pitchFamily="34" charset="0"/>
                <a:cs typeface="Calibri" pitchFamily="34" charset="0"/>
              </a:endParaRPr>
            </a:p>
          </p:txBody>
        </p:sp>
        <p:sp>
          <p:nvSpPr>
            <p:cNvPr id="14" name="TextBox 29"/>
            <p:cNvSpPr txBox="1">
              <a:spLocks noChangeArrowheads="1"/>
            </p:cNvSpPr>
            <p:nvPr/>
          </p:nvSpPr>
          <p:spPr bwMode="auto">
            <a:xfrm>
              <a:off x="4237116" y="3829778"/>
              <a:ext cx="736064" cy="36933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algn="ctr" eaLnBrk="1" hangingPunct="1"/>
              <a:r>
                <a:rPr lang="en-US">
                  <a:latin typeface="Calibri" pitchFamily="34" charset="0"/>
                  <a:cs typeface="Calibri" pitchFamily="34" charset="0"/>
                </a:rPr>
                <a:t>S-S</a:t>
              </a:r>
              <a:endParaRPr lang="en-GB">
                <a:latin typeface="Calibri" pitchFamily="34" charset="0"/>
                <a:cs typeface="Calibri" pitchFamily="34" charset="0"/>
              </a:endParaRPr>
            </a:p>
          </p:txBody>
        </p:sp>
        <p:sp>
          <p:nvSpPr>
            <p:cNvPr id="15" name="TextBox 30"/>
            <p:cNvSpPr txBox="1">
              <a:spLocks noChangeArrowheads="1"/>
            </p:cNvSpPr>
            <p:nvPr/>
          </p:nvSpPr>
          <p:spPr bwMode="auto">
            <a:xfrm>
              <a:off x="1358365" y="5026916"/>
              <a:ext cx="2494642" cy="10772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r>
                <a:rPr lang="en-US" sz="1600">
                  <a:latin typeface="Calibri" pitchFamily="34" charset="0"/>
                  <a:cs typeface="Calibri" pitchFamily="34" charset="0"/>
                </a:rPr>
                <a:t>T asks SS to open their textbooks at p53. Says they will be looking at key phrases for giving opinions.</a:t>
              </a:r>
              <a:endParaRPr lang="en-GB" sz="1600">
                <a:latin typeface="Calibri" pitchFamily="34" charset="0"/>
                <a:cs typeface="Calibri" pitchFamily="34" charset="0"/>
              </a:endParaRPr>
            </a:p>
          </p:txBody>
        </p:sp>
        <p:sp>
          <p:nvSpPr>
            <p:cNvPr id="16" name="Smiley Face 15"/>
            <p:cNvSpPr/>
            <p:nvPr/>
          </p:nvSpPr>
          <p:spPr>
            <a:xfrm>
              <a:off x="5524152" y="2629216"/>
              <a:ext cx="254012" cy="239741"/>
            </a:xfrm>
            <a:prstGeom prst="smileyFace">
              <a:avLst/>
            </a:prstGeom>
            <a:grpFill/>
          </p:spPr>
          <p:style>
            <a:lnRef idx="2">
              <a:schemeClr val="dk1"/>
            </a:lnRef>
            <a:fillRef idx="1">
              <a:schemeClr val="lt1"/>
            </a:fillRef>
            <a:effectRef idx="0">
              <a:schemeClr val="dk1"/>
            </a:effectRef>
            <a:fontRef idx="minor">
              <a:schemeClr val="dk1"/>
            </a:fontRef>
          </p:style>
          <p:txBody>
            <a:bodyPr anchor="ctr"/>
            <a:lstStyle/>
            <a:p>
              <a:pPr algn="ctr">
                <a:defRPr/>
              </a:pPr>
              <a:endParaRPr lang="en-GB" dirty="0">
                <a:solidFill>
                  <a:schemeClr val="tx1"/>
                </a:solidFill>
              </a:endParaRPr>
            </a:p>
          </p:txBody>
        </p:sp>
        <p:sp>
          <p:nvSpPr>
            <p:cNvPr id="17" name="TextBox 32"/>
            <p:cNvSpPr txBox="1">
              <a:spLocks noChangeArrowheads="1"/>
            </p:cNvSpPr>
            <p:nvPr/>
          </p:nvSpPr>
          <p:spPr bwMode="auto">
            <a:xfrm>
              <a:off x="4245662" y="4180164"/>
              <a:ext cx="736064" cy="36933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algn="ctr" eaLnBrk="1" hangingPunct="1"/>
              <a:r>
                <a:rPr lang="en-US">
                  <a:latin typeface="Calibri" pitchFamily="34" charset="0"/>
                  <a:cs typeface="Calibri" pitchFamily="34" charset="0"/>
                </a:rPr>
                <a:t>T-SS</a:t>
              </a:r>
              <a:endParaRPr lang="en-GB">
                <a:latin typeface="Calibri" pitchFamily="34" charset="0"/>
                <a:cs typeface="Calibri" pitchFamily="34" charset="0"/>
              </a:endParaRPr>
            </a:p>
          </p:txBody>
        </p:sp>
        <p:sp>
          <p:nvSpPr>
            <p:cNvPr id="18" name="TextBox 33"/>
            <p:cNvSpPr txBox="1">
              <a:spLocks noChangeArrowheads="1"/>
            </p:cNvSpPr>
            <p:nvPr/>
          </p:nvSpPr>
          <p:spPr bwMode="auto">
            <a:xfrm>
              <a:off x="5806473" y="3863781"/>
              <a:ext cx="2736304" cy="113891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r>
                <a:rPr lang="en-US" sz="1700" dirty="0">
                  <a:latin typeface="Bradley Hand ITC" pitchFamily="66" charset="0"/>
                  <a:cs typeface="Calibri" pitchFamily="34" charset="0"/>
                </a:rPr>
                <a:t>Do they actually need to check </a:t>
              </a:r>
              <a:r>
                <a:rPr lang="en-US" sz="1700" dirty="0" err="1">
                  <a:latin typeface="Bradley Hand ITC" pitchFamily="66" charset="0"/>
                  <a:cs typeface="Calibri" pitchFamily="34" charset="0"/>
                </a:rPr>
                <a:t>hmwk</a:t>
              </a:r>
              <a:r>
                <a:rPr lang="en-US" sz="1700" dirty="0">
                  <a:latin typeface="Bradley Hand ITC" pitchFamily="66" charset="0"/>
                  <a:cs typeface="Calibri" pitchFamily="34" charset="0"/>
                </a:rPr>
                <a:t> answers with a partner? What is your rationale for doing this?</a:t>
              </a:r>
              <a:endParaRPr lang="en-GB" sz="1700" dirty="0">
                <a:latin typeface="Bradley Hand ITC" pitchFamily="66" charset="0"/>
                <a:cs typeface="Calibri" pitchFamily="34" charset="0"/>
              </a:endParaRPr>
            </a:p>
          </p:txBody>
        </p:sp>
        <p:sp>
          <p:nvSpPr>
            <p:cNvPr id="19" name="TextBox 34"/>
            <p:cNvSpPr txBox="1">
              <a:spLocks noChangeArrowheads="1"/>
            </p:cNvSpPr>
            <p:nvPr/>
          </p:nvSpPr>
          <p:spPr bwMode="auto">
            <a:xfrm>
              <a:off x="4227142" y="5033336"/>
              <a:ext cx="736064" cy="36933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algn="ctr" eaLnBrk="1" hangingPunct="1"/>
              <a:r>
                <a:rPr lang="en-US">
                  <a:latin typeface="Calibri" pitchFamily="34" charset="0"/>
                  <a:cs typeface="Calibri" pitchFamily="34" charset="0"/>
                </a:rPr>
                <a:t>T-SS</a:t>
              </a:r>
              <a:endParaRPr lang="en-GB">
                <a:latin typeface="Calibri" pitchFamily="34" charset="0"/>
                <a:cs typeface="Calibri" pitchFamily="34" charset="0"/>
              </a:endParaRPr>
            </a:p>
          </p:txBody>
        </p:sp>
        <p:sp>
          <p:nvSpPr>
            <p:cNvPr id="20" name="TextBox 35"/>
            <p:cNvSpPr txBox="1">
              <a:spLocks noChangeArrowheads="1"/>
            </p:cNvSpPr>
            <p:nvPr/>
          </p:nvSpPr>
          <p:spPr bwMode="auto">
            <a:xfrm>
              <a:off x="4208622" y="5425024"/>
              <a:ext cx="736064" cy="36933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algn="ctr" eaLnBrk="1" hangingPunct="1"/>
              <a:r>
                <a:rPr lang="en-US">
                  <a:latin typeface="Calibri" pitchFamily="34" charset="0"/>
                  <a:cs typeface="Calibri" pitchFamily="34" charset="0"/>
                </a:rPr>
                <a:t>SS</a:t>
              </a:r>
              <a:endParaRPr lang="en-GB">
                <a:latin typeface="Calibri" pitchFamily="34" charset="0"/>
                <a:cs typeface="Calibri" pitchFamily="34" charset="0"/>
              </a:endParaRPr>
            </a:p>
          </p:txBody>
        </p:sp>
        <p:sp>
          <p:nvSpPr>
            <p:cNvPr id="21" name="TextBox 36"/>
            <p:cNvSpPr txBox="1">
              <a:spLocks noChangeArrowheads="1"/>
            </p:cNvSpPr>
            <p:nvPr/>
          </p:nvSpPr>
          <p:spPr bwMode="auto">
            <a:xfrm>
              <a:off x="5807006" y="4996371"/>
              <a:ext cx="2761409" cy="113891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r>
                <a:rPr lang="en-US" sz="1700" dirty="0">
                  <a:latin typeface="Bradley Hand ITC" pitchFamily="66" charset="0"/>
                  <a:cs typeface="Calibri" pitchFamily="34" charset="0"/>
                </a:rPr>
                <a:t>How about </a:t>
              </a:r>
              <a:r>
                <a:rPr lang="en-US" sz="1700" dirty="0" err="1">
                  <a:latin typeface="Bradley Hand ITC" pitchFamily="66" charset="0"/>
                  <a:cs typeface="Calibri" pitchFamily="34" charset="0"/>
                </a:rPr>
                <a:t>contextualising</a:t>
              </a:r>
              <a:r>
                <a:rPr lang="en-US" sz="1700" dirty="0">
                  <a:latin typeface="Bradley Hand ITC" pitchFamily="66" charset="0"/>
                  <a:cs typeface="Calibri" pitchFamily="34" charset="0"/>
                </a:rPr>
                <a:t> this a bit more first? Why is this language important for them? How does it help?</a:t>
              </a:r>
              <a:endParaRPr lang="en-GB" sz="1700" dirty="0">
                <a:latin typeface="Bradley Hand ITC" pitchFamily="66" charset="0"/>
                <a:cs typeface="Calibri" pitchFamily="34" charset="0"/>
              </a:endParaRPr>
            </a:p>
          </p:txBody>
        </p:sp>
        <p:sp>
          <p:nvSpPr>
            <p:cNvPr id="35" name="TextBox 37"/>
            <p:cNvSpPr txBox="1">
              <a:spLocks noChangeArrowheads="1"/>
            </p:cNvSpPr>
            <p:nvPr/>
          </p:nvSpPr>
          <p:spPr bwMode="auto">
            <a:xfrm>
              <a:off x="5479592" y="5063170"/>
              <a:ext cx="487329" cy="477054"/>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r>
                <a:rPr lang="en-US" sz="2500" dirty="0">
                  <a:latin typeface="Calibri" pitchFamily="34" charset="0"/>
                  <a:cs typeface="Calibri" pitchFamily="34" charset="0"/>
                </a:rPr>
                <a:t>?</a:t>
              </a:r>
              <a:endParaRPr lang="en-GB" sz="2500" dirty="0">
                <a:latin typeface="Calibri" pitchFamily="34" charset="0"/>
                <a:cs typeface="Calibri" pitchFamily="34" charset="0"/>
              </a:endParaRPr>
            </a:p>
          </p:txBody>
        </p:sp>
      </p:grpSp>
      <p:sp>
        <p:nvSpPr>
          <p:cNvPr id="34" name="Rectangle 5"/>
          <p:cNvSpPr>
            <a:spLocks noChangeArrowheads="1"/>
          </p:cNvSpPr>
          <p:nvPr/>
        </p:nvSpPr>
        <p:spPr bwMode="auto">
          <a:xfrm>
            <a:off x="1619250" y="550863"/>
            <a:ext cx="62134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defRPr/>
            </a:pPr>
            <a:r>
              <a:rPr lang="en-US" sz="2800" b="1" dirty="0">
                <a:latin typeface="Calibri" pitchFamily="34" charset="0"/>
                <a:cs typeface="Calibri" pitchFamily="34" charset="0"/>
              </a:rPr>
              <a:t>Sample Running Commentary</a:t>
            </a:r>
          </a:p>
        </p:txBody>
      </p:sp>
    </p:spTree>
    <p:extLst>
      <p:ext uri="{BB962C8B-B14F-4D97-AF65-F5344CB8AC3E}">
        <p14:creationId xmlns:p14="http://schemas.microsoft.com/office/powerpoint/2010/main" val="3963477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p:cNvSpPr>
            <a:spLocks noChangeArrowheads="1"/>
          </p:cNvSpPr>
          <p:nvPr/>
        </p:nvSpPr>
        <p:spPr bwMode="auto">
          <a:xfrm>
            <a:off x="1439863" y="404813"/>
            <a:ext cx="62134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defRPr/>
            </a:pPr>
            <a:r>
              <a:rPr lang="en-US" sz="2800" b="1" dirty="0">
                <a:latin typeface="Calibri" pitchFamily="34" charset="0"/>
                <a:cs typeface="Calibri" pitchFamily="34" charset="0"/>
              </a:rPr>
              <a:t>Sample Post Observation Feedback</a:t>
            </a:r>
          </a:p>
        </p:txBody>
      </p:sp>
      <p:grpSp>
        <p:nvGrpSpPr>
          <p:cNvPr id="3" name="Group 6"/>
          <p:cNvGrpSpPr>
            <a:grpSpLocks/>
          </p:cNvGrpSpPr>
          <p:nvPr/>
        </p:nvGrpSpPr>
        <p:grpSpPr bwMode="auto">
          <a:xfrm>
            <a:off x="403225" y="1090613"/>
            <a:ext cx="8320088" cy="5267325"/>
            <a:chOff x="403225" y="1090613"/>
            <a:chExt cx="8320088" cy="5267325"/>
          </a:xfrm>
          <a:noFill/>
        </p:grpSpPr>
        <p:sp>
          <p:nvSpPr>
            <p:cNvPr id="4" name="Rectangle 3"/>
            <p:cNvSpPr/>
            <p:nvPr/>
          </p:nvSpPr>
          <p:spPr bwMode="auto">
            <a:xfrm>
              <a:off x="471488" y="1116013"/>
              <a:ext cx="8251825" cy="1285875"/>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chemeClr val="tx1"/>
                </a:solidFill>
              </a:endParaRPr>
            </a:p>
          </p:txBody>
        </p:sp>
        <p:sp>
          <p:nvSpPr>
            <p:cNvPr id="5" name="TextBox 6"/>
            <p:cNvSpPr txBox="1">
              <a:spLocks noChangeArrowheads="1"/>
            </p:cNvSpPr>
            <p:nvPr/>
          </p:nvSpPr>
          <p:spPr bwMode="auto">
            <a:xfrm>
              <a:off x="403225" y="1090613"/>
              <a:ext cx="3240240" cy="369344"/>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algn="ctr" eaLnBrk="1" hangingPunct="1"/>
              <a:r>
                <a:rPr lang="en-US" b="1" u="sng">
                  <a:latin typeface="Calibri" pitchFamily="34" charset="0"/>
                  <a:cs typeface="Calibri" pitchFamily="34" charset="0"/>
                </a:rPr>
                <a:t>Lesson Preparation &amp; Planning</a:t>
              </a:r>
              <a:endParaRPr lang="en-GB" b="1" u="sng">
                <a:latin typeface="Calibri" pitchFamily="34" charset="0"/>
                <a:cs typeface="Calibri" pitchFamily="34" charset="0"/>
              </a:endParaRPr>
            </a:p>
          </p:txBody>
        </p:sp>
        <p:sp>
          <p:nvSpPr>
            <p:cNvPr id="6" name="Rectangle 5"/>
            <p:cNvSpPr/>
            <p:nvPr/>
          </p:nvSpPr>
          <p:spPr bwMode="auto">
            <a:xfrm>
              <a:off x="488950" y="5721350"/>
              <a:ext cx="8208963" cy="636588"/>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chemeClr val="tx1"/>
                </a:solidFill>
              </a:endParaRPr>
            </a:p>
          </p:txBody>
        </p:sp>
        <p:sp>
          <p:nvSpPr>
            <p:cNvPr id="7" name="TextBox 9"/>
            <p:cNvSpPr txBox="1">
              <a:spLocks noChangeArrowheads="1"/>
            </p:cNvSpPr>
            <p:nvPr/>
          </p:nvSpPr>
          <p:spPr bwMode="auto">
            <a:xfrm>
              <a:off x="503555" y="5716462"/>
              <a:ext cx="3222039" cy="36933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r>
                <a:rPr lang="en-US" b="1">
                  <a:latin typeface="Calibri" pitchFamily="34" charset="0"/>
                  <a:cs typeface="Calibri" pitchFamily="34" charset="0"/>
                </a:rPr>
                <a:t>Final Overall Rating</a:t>
              </a:r>
              <a:endParaRPr lang="en-GB" b="1">
                <a:latin typeface="Calibri" pitchFamily="34" charset="0"/>
                <a:cs typeface="Calibri" pitchFamily="34" charset="0"/>
              </a:endParaRPr>
            </a:p>
          </p:txBody>
        </p:sp>
        <p:sp>
          <p:nvSpPr>
            <p:cNvPr id="8" name="TextBox 10"/>
            <p:cNvSpPr txBox="1">
              <a:spLocks noChangeArrowheads="1"/>
            </p:cNvSpPr>
            <p:nvPr/>
          </p:nvSpPr>
          <p:spPr bwMode="auto">
            <a:xfrm>
              <a:off x="846138" y="6018213"/>
              <a:ext cx="3221037" cy="307777"/>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r>
                <a:rPr lang="en-US" sz="1400">
                  <a:latin typeface="Arial" pitchFamily="34" charset="0"/>
                  <a:cs typeface="Arial" pitchFamily="34" charset="0"/>
                </a:rPr>
                <a:t>Meets the required standard</a:t>
              </a:r>
              <a:endParaRPr lang="en-GB" sz="1400">
                <a:latin typeface="Arial" pitchFamily="34" charset="0"/>
                <a:cs typeface="Arial" pitchFamily="34" charset="0"/>
              </a:endParaRPr>
            </a:p>
          </p:txBody>
        </p:sp>
        <p:sp>
          <p:nvSpPr>
            <p:cNvPr id="9" name="TextBox 11"/>
            <p:cNvSpPr txBox="1">
              <a:spLocks noChangeArrowheads="1"/>
            </p:cNvSpPr>
            <p:nvPr/>
          </p:nvSpPr>
          <p:spPr bwMode="auto">
            <a:xfrm>
              <a:off x="3560763" y="6013450"/>
              <a:ext cx="4024312" cy="307777"/>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r>
                <a:rPr lang="en-US" sz="1400">
                  <a:latin typeface="Arial" pitchFamily="34" charset="0"/>
                  <a:cs typeface="Arial" pitchFamily="34" charset="0"/>
                </a:rPr>
                <a:t>Does not meet the required standard</a:t>
              </a:r>
              <a:endParaRPr lang="en-GB" sz="1400">
                <a:latin typeface="Arial" pitchFamily="34" charset="0"/>
                <a:cs typeface="Arial" pitchFamily="34" charset="0"/>
              </a:endParaRPr>
            </a:p>
          </p:txBody>
        </p:sp>
        <p:sp>
          <p:nvSpPr>
            <p:cNvPr id="12" name="Rectangle 14"/>
            <p:cNvSpPr>
              <a:spLocks noChangeArrowheads="1"/>
            </p:cNvSpPr>
            <p:nvPr/>
          </p:nvSpPr>
          <p:spPr bwMode="auto">
            <a:xfrm>
              <a:off x="479095" y="1417226"/>
              <a:ext cx="8208607" cy="98491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1400">
                  <a:latin typeface="Arial" pitchFamily="34" charset="0"/>
                  <a:cs typeface="Arial" pitchFamily="34" charset="0"/>
                </a:rPr>
                <a:t>Your lesson plan was comprehensive and submitted well in advance of the scheduled observation which shows good forward planning. The aims and objectives of the lesson were clearly stated and there was ample evidence that you had thought very carefully about possible issues in advance and then devised contingency plans for how you might deal with these.</a:t>
              </a:r>
              <a:endParaRPr lang="en-GB" sz="1400">
                <a:latin typeface="Arial" pitchFamily="34" charset="0"/>
                <a:cs typeface="Arial" pitchFamily="34" charset="0"/>
              </a:endParaRPr>
            </a:p>
          </p:txBody>
        </p:sp>
        <p:sp>
          <p:nvSpPr>
            <p:cNvPr id="13" name="Rectangle 12"/>
            <p:cNvSpPr/>
            <p:nvPr/>
          </p:nvSpPr>
          <p:spPr bwMode="auto">
            <a:xfrm>
              <a:off x="488950" y="3922713"/>
              <a:ext cx="8216900" cy="1720850"/>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chemeClr val="tx1"/>
                </a:solidFill>
              </a:endParaRPr>
            </a:p>
          </p:txBody>
        </p:sp>
        <p:sp>
          <p:nvSpPr>
            <p:cNvPr id="14" name="TextBox 8"/>
            <p:cNvSpPr txBox="1">
              <a:spLocks noChangeArrowheads="1"/>
            </p:cNvSpPr>
            <p:nvPr/>
          </p:nvSpPr>
          <p:spPr bwMode="auto">
            <a:xfrm>
              <a:off x="485121" y="3918579"/>
              <a:ext cx="7928173" cy="369344"/>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r>
                <a:rPr lang="en-US" b="1" u="sng">
                  <a:latin typeface="Calibri" pitchFamily="34" charset="0"/>
                  <a:cs typeface="Calibri" pitchFamily="34" charset="0"/>
                </a:rPr>
                <a:t>Observer’s Summary</a:t>
              </a:r>
              <a:r>
                <a:rPr lang="en-US">
                  <a:latin typeface="Calibri" pitchFamily="34" charset="0"/>
                  <a:cs typeface="Calibri" pitchFamily="34" charset="0"/>
                </a:rPr>
                <a:t> </a:t>
              </a:r>
              <a:r>
                <a:rPr lang="en-US" sz="1400" b="1">
                  <a:latin typeface="Calibri" pitchFamily="34" charset="0"/>
                  <a:cs typeface="Calibri" pitchFamily="34" charset="0"/>
                </a:rPr>
                <a:t>(particular strengths/weaknesses; areas for improvement)</a:t>
              </a:r>
              <a:endParaRPr lang="en-GB" sz="1400" b="1">
                <a:latin typeface="Calibri" pitchFamily="34" charset="0"/>
                <a:cs typeface="Calibri" pitchFamily="34" charset="0"/>
              </a:endParaRPr>
            </a:p>
          </p:txBody>
        </p:sp>
        <p:sp>
          <p:nvSpPr>
            <p:cNvPr id="15" name="Rectangle 16"/>
            <p:cNvSpPr>
              <a:spLocks noChangeArrowheads="1"/>
            </p:cNvSpPr>
            <p:nvPr/>
          </p:nvSpPr>
          <p:spPr bwMode="auto">
            <a:xfrm>
              <a:off x="463432" y="4259244"/>
              <a:ext cx="8208607" cy="1385041"/>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1400" dirty="0">
                  <a:latin typeface="Arial" pitchFamily="34" charset="0"/>
                  <a:cs typeface="Arial" pitchFamily="34" charset="0"/>
                </a:rPr>
                <a:t>You clearly have a very good rapport with your students and are able to strike a sensible balance between teacher-</a:t>
              </a:r>
              <a:r>
                <a:rPr lang="en-US" sz="1400" dirty="0" err="1">
                  <a:latin typeface="Arial" pitchFamily="34" charset="0"/>
                  <a:cs typeface="Arial" pitchFamily="34" charset="0"/>
                </a:rPr>
                <a:t>centred</a:t>
              </a:r>
              <a:r>
                <a:rPr lang="en-US" sz="1400" dirty="0">
                  <a:latin typeface="Arial" pitchFamily="34" charset="0"/>
                  <a:cs typeface="Arial" pitchFamily="34" charset="0"/>
                </a:rPr>
                <a:t> activities and letting the students get on with things by themselves.  Be careful with your instructions, as you have a tendency to say everything twice or even three times, </a:t>
              </a:r>
              <a:r>
                <a:rPr lang="en-US" sz="1400" dirty="0" smtClean="0">
                  <a:latin typeface="Arial" pitchFamily="34" charset="0"/>
                  <a:cs typeface="Arial" pitchFamily="34" charset="0"/>
                </a:rPr>
                <a:t>albeit </a:t>
              </a:r>
              <a:r>
                <a:rPr lang="en-US" sz="1400" dirty="0">
                  <a:latin typeface="Arial" pitchFamily="34" charset="0"/>
                  <a:cs typeface="Arial" pitchFamily="34" charset="0"/>
                </a:rPr>
                <a:t>by reformulating your original words- </a:t>
              </a:r>
              <a:r>
                <a:rPr lang="en-US" sz="1400" dirty="0" smtClean="0">
                  <a:latin typeface="Arial" pitchFamily="34" charset="0"/>
                  <a:cs typeface="Arial" pitchFamily="34" charset="0"/>
                </a:rPr>
                <a:t> however, for </a:t>
              </a:r>
              <a:r>
                <a:rPr lang="en-US" sz="1400" dirty="0">
                  <a:latin typeface="Arial" pitchFamily="34" charset="0"/>
                  <a:cs typeface="Arial" pitchFamily="34" charset="0"/>
                </a:rPr>
                <a:t>a second language learner, this is potentially very confusing. You could also get the students thinking more about how the language and skills that we’re teaching them now will help them next year when they get into their academic departments.</a:t>
              </a:r>
              <a:endParaRPr lang="en-GB" sz="1400" dirty="0">
                <a:latin typeface="Arial" pitchFamily="34" charset="0"/>
                <a:cs typeface="Arial" pitchFamily="34" charset="0"/>
              </a:endParaRPr>
            </a:p>
          </p:txBody>
        </p:sp>
        <p:sp>
          <p:nvSpPr>
            <p:cNvPr id="16" name="Rectangle 15"/>
            <p:cNvSpPr/>
            <p:nvPr/>
          </p:nvSpPr>
          <p:spPr bwMode="auto">
            <a:xfrm>
              <a:off x="481013" y="2487613"/>
              <a:ext cx="8242300" cy="1368425"/>
            </a:xfrm>
            <a:prstGeom prst="rect">
              <a:avLst/>
            </a:prstGeom>
            <a:grp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solidFill>
                  <a:schemeClr val="tx1"/>
                </a:solidFill>
              </a:endParaRPr>
            </a:p>
          </p:txBody>
        </p:sp>
        <p:sp>
          <p:nvSpPr>
            <p:cNvPr id="17" name="TextBox 7"/>
            <p:cNvSpPr txBox="1">
              <a:spLocks noChangeArrowheads="1"/>
            </p:cNvSpPr>
            <p:nvPr/>
          </p:nvSpPr>
          <p:spPr bwMode="auto">
            <a:xfrm>
              <a:off x="453458" y="2470422"/>
              <a:ext cx="3240240" cy="369344"/>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r>
                <a:rPr lang="en-US" b="1" u="sng">
                  <a:latin typeface="Calibri" pitchFamily="34" charset="0"/>
                  <a:cs typeface="Calibri" pitchFamily="34" charset="0"/>
                </a:rPr>
                <a:t>Lesson Delivery</a:t>
              </a:r>
              <a:endParaRPr lang="en-GB" b="1" u="sng">
                <a:latin typeface="Calibri" pitchFamily="34" charset="0"/>
                <a:cs typeface="Calibri" pitchFamily="34" charset="0"/>
              </a:endParaRPr>
            </a:p>
          </p:txBody>
        </p:sp>
        <p:sp>
          <p:nvSpPr>
            <p:cNvPr id="18" name="Rectangle 17"/>
            <p:cNvSpPr>
              <a:spLocks noChangeArrowheads="1"/>
            </p:cNvSpPr>
            <p:nvPr/>
          </p:nvSpPr>
          <p:spPr bwMode="auto">
            <a:xfrm>
              <a:off x="471977" y="2788489"/>
              <a:ext cx="8208607" cy="954139"/>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1400">
                  <a:latin typeface="Arial" pitchFamily="34" charset="0"/>
                  <a:cs typeface="Arial" pitchFamily="34" charset="0"/>
                </a:rPr>
                <a:t>Generally smooth and well-executed. You kept to your timings well and it was nice to see you checking at the end of the lesson what the students themselves felt they had learned. There was also a good mix of interaction patterns and you kept the pace of the lesson nice and snappy. The students seemed to enjoy the class and were willing to volunteer responses- all in all, this was a good class.</a:t>
              </a:r>
              <a:endParaRPr lang="en-GB" sz="1400">
                <a:latin typeface="Arial" pitchFamily="34" charset="0"/>
                <a:cs typeface="Arial" pitchFamily="34" charset="0"/>
              </a:endParaRPr>
            </a:p>
          </p:txBody>
        </p:sp>
      </p:grpSp>
      <p:sp>
        <p:nvSpPr>
          <p:cNvPr id="21" name="TextBox 20"/>
          <p:cNvSpPr txBox="1"/>
          <p:nvPr/>
        </p:nvSpPr>
        <p:spPr>
          <a:xfrm>
            <a:off x="609600" y="5985431"/>
            <a:ext cx="381000" cy="369332"/>
          </a:xfrm>
          <a:prstGeom prst="rect">
            <a:avLst/>
          </a:prstGeom>
          <a:noFill/>
        </p:spPr>
        <p:txBody>
          <a:bodyPr wrap="square" rtlCol="0">
            <a:spAutoFit/>
          </a:bodyPr>
          <a:lstStyle/>
          <a:p>
            <a:r>
              <a:rPr lang="en-GB" dirty="0" smtClean="0">
                <a:sym typeface="Wingdings"/>
              </a:rPr>
              <a:t></a:t>
            </a:r>
            <a:endParaRPr lang="en-GB" dirty="0"/>
          </a:p>
        </p:txBody>
      </p:sp>
    </p:spTree>
    <p:extLst>
      <p:ext uri="{BB962C8B-B14F-4D97-AF65-F5344CB8AC3E}">
        <p14:creationId xmlns:p14="http://schemas.microsoft.com/office/powerpoint/2010/main" val="2931632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p:cNvSpPr>
            <a:spLocks noChangeArrowheads="1"/>
          </p:cNvSpPr>
          <p:nvPr/>
        </p:nvSpPr>
        <p:spPr bwMode="auto">
          <a:xfrm>
            <a:off x="1447800" y="559335"/>
            <a:ext cx="621347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defRPr/>
            </a:pPr>
            <a:r>
              <a:rPr lang="en-US" sz="3600" b="1" dirty="0" smtClean="0">
                <a:latin typeface="Calibri" pitchFamily="34" charset="0"/>
                <a:cs typeface="Calibri" pitchFamily="34" charset="0"/>
              </a:rPr>
              <a:t>In Summary….</a:t>
            </a:r>
            <a:endParaRPr lang="en-US" sz="3600" b="1" dirty="0">
              <a:latin typeface="Calibri" pitchFamily="34" charset="0"/>
              <a:cs typeface="Calibri" pitchFamily="34" charset="0"/>
            </a:endParaRPr>
          </a:p>
        </p:txBody>
      </p:sp>
      <p:sp>
        <p:nvSpPr>
          <p:cNvPr id="3" name="Rectangle 3"/>
          <p:cNvSpPr txBox="1">
            <a:spLocks noChangeArrowheads="1"/>
          </p:cNvSpPr>
          <p:nvPr/>
        </p:nvSpPr>
        <p:spPr bwMode="auto">
          <a:xfrm>
            <a:off x="370060" y="1443444"/>
            <a:ext cx="8316737" cy="26152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20000"/>
              </a:spcBef>
              <a:buClr>
                <a:schemeClr val="accent1"/>
              </a:buClr>
              <a:buSzPct val="70000"/>
              <a:buFont typeface="Wingdings" pitchFamily="2" charset="2"/>
              <a:buChar char="v"/>
            </a:pPr>
            <a:r>
              <a:rPr lang="en-US" sz="2600" dirty="0" smtClean="0">
                <a:solidFill>
                  <a:schemeClr val="accent2">
                    <a:lumMod val="75000"/>
                  </a:schemeClr>
                </a:solidFill>
                <a:latin typeface="Calibri" pitchFamily="34" charset="0"/>
                <a:cs typeface="Calibri" pitchFamily="34" charset="0"/>
              </a:rPr>
              <a:t>Teaching in EAP contexts is not the same as teaching in EFL; teachers need to recognize this from the outset and quickly identify the areas in which they need to adapt their approach.</a:t>
            </a:r>
          </a:p>
          <a:p>
            <a:pPr eaLnBrk="1" hangingPunct="1">
              <a:spcBef>
                <a:spcPct val="20000"/>
              </a:spcBef>
              <a:buClr>
                <a:schemeClr val="accent1"/>
              </a:buClr>
              <a:buSzPct val="70000"/>
              <a:buFont typeface="Wingdings" pitchFamily="2" charset="2"/>
              <a:buChar char="v"/>
            </a:pPr>
            <a:endParaRPr lang="en-US" sz="1100" dirty="0" smtClean="0">
              <a:solidFill>
                <a:schemeClr val="accent2">
                  <a:lumMod val="75000"/>
                </a:schemeClr>
              </a:solidFill>
              <a:latin typeface="Calibri" pitchFamily="34" charset="0"/>
              <a:cs typeface="Calibri" pitchFamily="34" charset="0"/>
            </a:endParaRPr>
          </a:p>
          <a:p>
            <a:pPr eaLnBrk="1" hangingPunct="1">
              <a:spcBef>
                <a:spcPct val="20000"/>
              </a:spcBef>
              <a:buClr>
                <a:schemeClr val="accent1"/>
              </a:buClr>
              <a:buSzPct val="70000"/>
              <a:buFont typeface="Wingdings" pitchFamily="2" charset="2"/>
              <a:buChar char="v"/>
            </a:pPr>
            <a:r>
              <a:rPr lang="en-US" sz="2600" dirty="0" smtClean="0">
                <a:solidFill>
                  <a:schemeClr val="accent2">
                    <a:lumMod val="75000"/>
                  </a:schemeClr>
                </a:solidFill>
                <a:latin typeface="Calibri" pitchFamily="34" charset="0"/>
                <a:cs typeface="Calibri" pitchFamily="34" charset="0"/>
              </a:rPr>
              <a:t>Teachers new to teaching EAP are likely to find themselves on quite a steep learning curve; this is normal and teachers shouldn’t feel dispirited.</a:t>
            </a:r>
          </a:p>
          <a:p>
            <a:pPr eaLnBrk="1" hangingPunct="1">
              <a:spcBef>
                <a:spcPct val="20000"/>
              </a:spcBef>
              <a:buClr>
                <a:schemeClr val="accent1"/>
              </a:buClr>
              <a:buSzPct val="70000"/>
              <a:buFont typeface="Wingdings" pitchFamily="2" charset="2"/>
              <a:buChar char="v"/>
            </a:pPr>
            <a:endParaRPr lang="en-US" sz="1100" dirty="0" smtClean="0">
              <a:solidFill>
                <a:schemeClr val="accent2">
                  <a:lumMod val="75000"/>
                </a:schemeClr>
              </a:solidFill>
              <a:latin typeface="Calibri" pitchFamily="34" charset="0"/>
              <a:cs typeface="Calibri" pitchFamily="34" charset="0"/>
            </a:endParaRPr>
          </a:p>
          <a:p>
            <a:pPr eaLnBrk="1" hangingPunct="1">
              <a:spcBef>
                <a:spcPct val="20000"/>
              </a:spcBef>
              <a:buClr>
                <a:schemeClr val="accent1"/>
              </a:buClr>
              <a:buSzPct val="70000"/>
              <a:buFont typeface="Wingdings" pitchFamily="2" charset="2"/>
              <a:buChar char="v"/>
            </a:pPr>
            <a:r>
              <a:rPr lang="en-US" sz="2600" dirty="0" smtClean="0">
                <a:solidFill>
                  <a:schemeClr val="accent2">
                    <a:lumMod val="75000"/>
                  </a:schemeClr>
                </a:solidFill>
                <a:latin typeface="Calibri" pitchFamily="34" charset="0"/>
                <a:cs typeface="Calibri" pitchFamily="34" charset="0"/>
              </a:rPr>
              <a:t>Institutions need to put in place mechanisms that will help teachers working in the EAP environment adapt to and cope with their new challenges.</a:t>
            </a:r>
            <a:endParaRPr lang="en-GB" sz="2600" dirty="0">
              <a:solidFill>
                <a:schemeClr val="accent2">
                  <a:lumMod val="75000"/>
                </a:schemeClr>
              </a:solidFill>
              <a:latin typeface="Calibri" pitchFamily="34" charset="0"/>
              <a:cs typeface="Calibri" pitchFamily="34" charset="0"/>
            </a:endParaRPr>
          </a:p>
        </p:txBody>
      </p:sp>
    </p:spTree>
    <p:extLst>
      <p:ext uri="{BB962C8B-B14F-4D97-AF65-F5344CB8AC3E}">
        <p14:creationId xmlns:p14="http://schemas.microsoft.com/office/powerpoint/2010/main" val="26256756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373082" y="630626"/>
            <a:ext cx="5562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r>
              <a:rPr lang="en-GB" sz="3600" dirty="0">
                <a:latin typeface="+mn-lt"/>
              </a:rPr>
              <a:t>What is EAP?</a:t>
            </a:r>
          </a:p>
        </p:txBody>
      </p:sp>
      <p:sp>
        <p:nvSpPr>
          <p:cNvPr id="3" name="Text Box 3"/>
          <p:cNvSpPr txBox="1">
            <a:spLocks noChangeArrowheads="1"/>
          </p:cNvSpPr>
          <p:nvPr/>
        </p:nvSpPr>
        <p:spPr bwMode="auto">
          <a:xfrm>
            <a:off x="465048" y="3861048"/>
            <a:ext cx="7923376"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r>
              <a:rPr lang="en-GB" dirty="0">
                <a:solidFill>
                  <a:schemeClr val="accent2"/>
                </a:solidFill>
                <a:latin typeface="+mn-lt"/>
              </a:rPr>
              <a:t>‘… the teaching of English with the specific aim of helping learners to study, conduct research or teach in that language…’</a:t>
            </a:r>
          </a:p>
          <a:p>
            <a:pPr eaLnBrk="1" hangingPunct="1"/>
            <a:endParaRPr lang="en-GB" sz="1200" dirty="0">
              <a:solidFill>
                <a:schemeClr val="accent2"/>
              </a:solidFill>
              <a:latin typeface="+mn-lt"/>
            </a:endParaRPr>
          </a:p>
          <a:p>
            <a:pPr eaLnBrk="1" hangingPunct="1"/>
            <a:r>
              <a:rPr lang="en-GB" dirty="0">
                <a:latin typeface="+mn-lt"/>
              </a:rPr>
              <a:t>(</a:t>
            </a:r>
            <a:r>
              <a:rPr lang="en-GB" dirty="0" err="1">
                <a:latin typeface="+mn-lt"/>
              </a:rPr>
              <a:t>Flowerdew</a:t>
            </a:r>
            <a:r>
              <a:rPr lang="en-GB" dirty="0">
                <a:latin typeface="+mn-lt"/>
              </a:rPr>
              <a:t> &amp; </a:t>
            </a:r>
            <a:r>
              <a:rPr lang="en-GB" dirty="0" smtClean="0">
                <a:latin typeface="+mn-lt"/>
              </a:rPr>
              <a:t>Peacock, </a:t>
            </a:r>
            <a:r>
              <a:rPr lang="en-GB" dirty="0">
                <a:latin typeface="+mn-lt"/>
              </a:rPr>
              <a:t>2001)</a:t>
            </a:r>
          </a:p>
        </p:txBody>
      </p:sp>
      <p:sp>
        <p:nvSpPr>
          <p:cNvPr id="4" name="Text Box 4"/>
          <p:cNvSpPr txBox="1">
            <a:spLocks noChangeArrowheads="1"/>
          </p:cNvSpPr>
          <p:nvPr/>
        </p:nvSpPr>
        <p:spPr bwMode="auto">
          <a:xfrm>
            <a:off x="388848" y="1652758"/>
            <a:ext cx="7855560"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r>
              <a:rPr lang="en-GB" dirty="0">
                <a:solidFill>
                  <a:schemeClr val="accent2"/>
                </a:solidFill>
                <a:latin typeface="+mn-lt"/>
              </a:rPr>
              <a:t>‘EAP is concerned with those communication skills in English which are required for study purposes in formal education </a:t>
            </a:r>
            <a:r>
              <a:rPr lang="en-GB" dirty="0" smtClean="0">
                <a:solidFill>
                  <a:schemeClr val="accent2"/>
                </a:solidFill>
                <a:latin typeface="+mn-lt"/>
              </a:rPr>
              <a:t>systems.’</a:t>
            </a:r>
            <a:endParaRPr lang="en-GB" dirty="0">
              <a:solidFill>
                <a:schemeClr val="accent2"/>
              </a:solidFill>
              <a:latin typeface="+mn-lt"/>
            </a:endParaRPr>
          </a:p>
          <a:p>
            <a:pPr eaLnBrk="1" hangingPunct="1"/>
            <a:endParaRPr lang="en-GB" sz="1200" dirty="0">
              <a:solidFill>
                <a:schemeClr val="accent2"/>
              </a:solidFill>
              <a:latin typeface="+mn-lt"/>
            </a:endParaRPr>
          </a:p>
          <a:p>
            <a:pPr eaLnBrk="1" hangingPunct="1"/>
            <a:r>
              <a:rPr lang="en-GB" dirty="0" smtClean="0">
                <a:latin typeface="+mn-lt"/>
              </a:rPr>
              <a:t>(Jordan 1997, quoting ETIC </a:t>
            </a:r>
            <a:r>
              <a:rPr lang="en-GB" dirty="0">
                <a:latin typeface="+mn-lt"/>
              </a:rPr>
              <a:t>1975)</a:t>
            </a:r>
          </a:p>
        </p:txBody>
      </p:sp>
    </p:spTree>
    <p:extLst>
      <p:ext uri="{BB962C8B-B14F-4D97-AF65-F5344CB8AC3E}">
        <p14:creationId xmlns:p14="http://schemas.microsoft.com/office/powerpoint/2010/main" val="1542385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25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dissolv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zliznm1\AppData\Local\Temp\3907dtp.jpg"/>
          <p:cNvPicPr>
            <a:picLocks noChangeAspect="1" noChangeArrowheads="1"/>
          </p:cNvPicPr>
          <p:nvPr/>
        </p:nvPicPr>
        <p:blipFill>
          <a:blip r:embed="rId2">
            <a:extLst>
              <a:ext uri="{28A0092B-C50C-407E-A947-70E740481C1C}">
                <a14:useLocalDpi xmlns:a14="http://schemas.microsoft.com/office/drawing/2010/main" val="0"/>
              </a:ext>
            </a:extLst>
          </a:blip>
          <a:srcRect l="2454" t="-2" r="8698" b="-40"/>
          <a:stretch>
            <a:fillRect/>
          </a:stretch>
        </p:blipFill>
        <p:spPr bwMode="auto">
          <a:xfrm>
            <a:off x="0" y="1219200"/>
            <a:ext cx="9144000" cy="563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txBox="1">
            <a:spLocks noChangeArrowheads="1"/>
          </p:cNvSpPr>
          <p:nvPr/>
        </p:nvSpPr>
        <p:spPr bwMode="auto">
          <a:xfrm>
            <a:off x="0" y="0"/>
            <a:ext cx="9144000" cy="1219200"/>
          </a:xfrm>
          <a:prstGeom prst="rect">
            <a:avLst/>
          </a:prstGeom>
          <a:solidFill>
            <a:schemeClr val="bg1"/>
          </a:solidFill>
          <a:ln w="9525">
            <a:noFill/>
            <a:miter lim="800000"/>
            <a:headEnd/>
            <a:tailEnd/>
          </a:ln>
          <a:effectLst/>
        </p:spPr>
        <p:txBody>
          <a:bodyPr/>
          <a:lstStyle>
            <a:lvl1pPr marL="342900" indent="-342900" algn="l" rtl="0" fontAlgn="base">
              <a:spcBef>
                <a:spcPct val="20000"/>
              </a:spcBef>
              <a:spcAft>
                <a:spcPct val="0"/>
              </a:spcAft>
              <a:buChar char="•"/>
              <a:defRPr sz="2800">
                <a:solidFill>
                  <a:schemeClr val="tx1"/>
                </a:solidFill>
                <a:latin typeface="+mn-lt"/>
                <a:ea typeface="+mn-ea"/>
                <a:cs typeface="+mn-cs"/>
              </a:defRPr>
            </a:lvl1pPr>
            <a:lvl2pPr marL="742950" indent="-285750" algn="l" rtl="0" fontAlgn="base">
              <a:spcBef>
                <a:spcPct val="20000"/>
              </a:spcBef>
              <a:spcAft>
                <a:spcPct val="0"/>
              </a:spcAft>
              <a:buChar char="•"/>
              <a:defRPr sz="2400">
                <a:solidFill>
                  <a:schemeClr val="tx1"/>
                </a:solidFill>
                <a:latin typeface="+mn-lt"/>
                <a:cs typeface="+mn-cs"/>
              </a:defRPr>
            </a:lvl2pPr>
            <a:lvl3pPr marL="1143000" indent="-228600" algn="l" rtl="0" fontAlgn="base">
              <a:spcBef>
                <a:spcPct val="20000"/>
              </a:spcBef>
              <a:spcAft>
                <a:spcPct val="0"/>
              </a:spcAft>
              <a:buChar char="•"/>
              <a:defRPr sz="2000">
                <a:solidFill>
                  <a:schemeClr val="tx1"/>
                </a:solidFill>
                <a:latin typeface="+mn-lt"/>
                <a:cs typeface="+mn-cs"/>
              </a:defRPr>
            </a:lvl3pPr>
            <a:lvl4pPr marL="1600200" indent="-228600" algn="l" rtl="0" fontAlgn="base">
              <a:spcBef>
                <a:spcPct val="20000"/>
              </a:spcBef>
              <a:spcAft>
                <a:spcPct val="0"/>
              </a:spcAft>
              <a:defRPr>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a:lstStyle>
          <a:p>
            <a:pPr marL="0" lvl="1" indent="0" algn="ctr">
              <a:spcBef>
                <a:spcPts val="0"/>
              </a:spcBef>
              <a:buFontTx/>
              <a:buNone/>
              <a:defRPr/>
            </a:pPr>
            <a:endParaRPr lang="en-GB" sz="1300" b="1" dirty="0" smtClean="0">
              <a:solidFill>
                <a:schemeClr val="tx1">
                  <a:lumMod val="95000"/>
                </a:schemeClr>
              </a:solidFill>
              <a:latin typeface="Calibri" pitchFamily="34" charset="0"/>
              <a:ea typeface="Verdana" pitchFamily="34" charset="0"/>
              <a:cs typeface="Calibri" pitchFamily="34" charset="0"/>
            </a:endParaRPr>
          </a:p>
          <a:p>
            <a:pPr marL="0" lvl="1" indent="0" algn="ctr">
              <a:spcBef>
                <a:spcPts val="0"/>
              </a:spcBef>
              <a:buFontTx/>
              <a:buNone/>
              <a:defRPr/>
            </a:pPr>
            <a:r>
              <a:rPr lang="en-GB" sz="5000" b="1" dirty="0" smtClean="0">
                <a:solidFill>
                  <a:schemeClr val="tx1">
                    <a:lumMod val="95000"/>
                  </a:schemeClr>
                </a:solidFill>
                <a:latin typeface="Calibri" pitchFamily="34" charset="0"/>
                <a:ea typeface="Verdana" pitchFamily="34" charset="0"/>
                <a:cs typeface="Calibri" pitchFamily="34" charset="0"/>
              </a:rPr>
              <a:t>Any Questions?</a:t>
            </a:r>
          </a:p>
          <a:p>
            <a:pPr lvl="1">
              <a:spcBef>
                <a:spcPts val="0"/>
              </a:spcBef>
              <a:defRPr/>
            </a:pPr>
            <a:endParaRPr lang="en-GB" sz="3200" b="1" dirty="0" smtClean="0">
              <a:solidFill>
                <a:schemeClr val="tx1">
                  <a:lumMod val="95000"/>
                </a:schemeClr>
              </a:solidFill>
              <a:latin typeface="Verdana" pitchFamily="34" charset="0"/>
              <a:ea typeface="Verdana" pitchFamily="34" charset="0"/>
              <a:cs typeface="Verdana" pitchFamily="34" charset="0"/>
            </a:endParaRPr>
          </a:p>
          <a:p>
            <a:pPr lvl="1">
              <a:spcBef>
                <a:spcPts val="0"/>
              </a:spcBef>
              <a:defRPr/>
            </a:pPr>
            <a:endParaRPr lang="en-GB" sz="3200" b="1" dirty="0" smtClean="0">
              <a:solidFill>
                <a:schemeClr val="tx1">
                  <a:lumMod val="95000"/>
                </a:schemeClr>
              </a:solidFill>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174199814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5"/>
          <p:cNvSpPr txBox="1">
            <a:spLocks noChangeArrowheads="1"/>
          </p:cNvSpPr>
          <p:nvPr/>
        </p:nvSpPr>
        <p:spPr bwMode="auto">
          <a:xfrm>
            <a:off x="379507" y="956018"/>
            <a:ext cx="8451850"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50000"/>
              </a:spcBef>
            </a:pPr>
            <a:r>
              <a:rPr lang="en-US" dirty="0">
                <a:latin typeface="Calibri" pitchFamily="34" charset="0"/>
                <a:cs typeface="Calibri" pitchFamily="34" charset="0"/>
              </a:rPr>
              <a:t>Alexander, O., Argent, S. and Spencer, J. (2008) </a:t>
            </a:r>
            <a:r>
              <a:rPr lang="en-US" i="1" dirty="0">
                <a:latin typeface="Calibri" pitchFamily="34" charset="0"/>
                <a:cs typeface="Calibri" pitchFamily="34" charset="0"/>
              </a:rPr>
              <a:t>EAP Essentials. A teacher’s guide to principles and practice</a:t>
            </a:r>
            <a:r>
              <a:rPr lang="en-US" dirty="0">
                <a:latin typeface="Calibri" pitchFamily="34" charset="0"/>
                <a:cs typeface="Calibri" pitchFamily="34" charset="0"/>
              </a:rPr>
              <a:t>. Reading: Garnet Publishing Ltd.</a:t>
            </a:r>
            <a:endParaRPr lang="en-GB" dirty="0">
              <a:latin typeface="Calibri" pitchFamily="34" charset="0"/>
              <a:cs typeface="Calibri" pitchFamily="34" charset="0"/>
            </a:endParaRPr>
          </a:p>
          <a:p>
            <a:pPr eaLnBrk="1" hangingPunct="1">
              <a:spcBef>
                <a:spcPct val="50000"/>
              </a:spcBef>
            </a:pPr>
            <a:r>
              <a:rPr lang="en-US" dirty="0" smtClean="0">
                <a:latin typeface="Calibri" pitchFamily="34" charset="0"/>
                <a:cs typeface="Calibri" pitchFamily="34" charset="0"/>
              </a:rPr>
              <a:t>Alexander</a:t>
            </a:r>
            <a:r>
              <a:rPr lang="en-US" dirty="0">
                <a:latin typeface="Calibri" pitchFamily="34" charset="0"/>
                <a:cs typeface="Calibri" pitchFamily="34" charset="0"/>
              </a:rPr>
              <a:t>, O. (2012). Exploring teacher beliefs in teaching EAP at low proficiency levels. </a:t>
            </a:r>
            <a:r>
              <a:rPr lang="en-US" i="1" dirty="0">
                <a:latin typeface="Calibri" pitchFamily="34" charset="0"/>
                <a:cs typeface="Calibri" pitchFamily="34" charset="0"/>
              </a:rPr>
              <a:t>Journal of English for Academic Purposes 11, pp99-111</a:t>
            </a:r>
            <a:endParaRPr lang="en-GB" i="1" dirty="0">
              <a:latin typeface="Calibri" pitchFamily="34" charset="0"/>
              <a:cs typeface="Calibri" pitchFamily="34" charset="0"/>
            </a:endParaRPr>
          </a:p>
          <a:p>
            <a:pPr eaLnBrk="1" hangingPunct="1">
              <a:spcBef>
                <a:spcPct val="50000"/>
              </a:spcBef>
            </a:pPr>
            <a:r>
              <a:rPr lang="en-GB" dirty="0">
                <a:latin typeface="Calibri" pitchFamily="34" charset="0"/>
                <a:cs typeface="Calibri" pitchFamily="34" charset="0"/>
              </a:rPr>
              <a:t>Alexander, O., Bell, D.E., Gillett, A. and Tomlinson, B. (2006). The Question is Academic. </a:t>
            </a:r>
            <a:r>
              <a:rPr lang="en-GB" i="1" dirty="0">
                <a:latin typeface="Calibri" pitchFamily="34" charset="0"/>
                <a:cs typeface="Calibri" pitchFamily="34" charset="0"/>
              </a:rPr>
              <a:t>ELT Gazette, January Issue. p12.</a:t>
            </a:r>
          </a:p>
          <a:p>
            <a:pPr eaLnBrk="1" hangingPunct="1">
              <a:spcBef>
                <a:spcPct val="50000"/>
              </a:spcBef>
            </a:pPr>
            <a:r>
              <a:rPr lang="en-US" dirty="0">
                <a:latin typeface="Calibri" pitchFamily="34" charset="0"/>
                <a:cs typeface="Calibri" pitchFamily="34" charset="0"/>
              </a:rPr>
              <a:t>BALEAP. (2008). Competency Framework for Teachers of English for Academic Purposes. Retrieved 26.05.12 from </a:t>
            </a:r>
            <a:r>
              <a:rPr lang="en-US" u="sng" dirty="0">
                <a:latin typeface="Calibri" pitchFamily="34" charset="0"/>
                <a:cs typeface="Calibri" pitchFamily="34" charset="0"/>
              </a:rPr>
              <a:t>http://www.baleap.org.uk/teap/teap-competency-framework.pdf </a:t>
            </a:r>
          </a:p>
          <a:p>
            <a:pPr eaLnBrk="1" hangingPunct="1">
              <a:spcBef>
                <a:spcPct val="50000"/>
              </a:spcBef>
            </a:pPr>
            <a:r>
              <a:rPr lang="en-US" dirty="0">
                <a:latin typeface="Calibri" pitchFamily="34" charset="0"/>
                <a:cs typeface="Calibri" pitchFamily="34" charset="0"/>
              </a:rPr>
              <a:t>Bell, D.E. (2007). Moving Teachers from the General to the Academic: Challenges and Issues in Teacher Training for EAP. In T. Lynch &amp; J. </a:t>
            </a:r>
            <a:r>
              <a:rPr lang="en-US" dirty="0" err="1">
                <a:latin typeface="Calibri" pitchFamily="34" charset="0"/>
                <a:cs typeface="Calibri" pitchFamily="34" charset="0"/>
              </a:rPr>
              <a:t>Northcott</a:t>
            </a:r>
            <a:r>
              <a:rPr lang="en-US" dirty="0">
                <a:latin typeface="Calibri" pitchFamily="34" charset="0"/>
                <a:cs typeface="Calibri" pitchFamily="34" charset="0"/>
              </a:rPr>
              <a:t> (</a:t>
            </a:r>
            <a:r>
              <a:rPr lang="en-US" dirty="0" err="1">
                <a:latin typeface="Calibri" pitchFamily="34" charset="0"/>
                <a:cs typeface="Calibri" pitchFamily="34" charset="0"/>
              </a:rPr>
              <a:t>Eds</a:t>
            </a:r>
            <a:r>
              <a:rPr lang="en-US" dirty="0">
                <a:latin typeface="Calibri" pitchFamily="34" charset="0"/>
                <a:cs typeface="Calibri" pitchFamily="34" charset="0"/>
              </a:rPr>
              <a:t>). </a:t>
            </a:r>
            <a:r>
              <a:rPr lang="en-US" i="1" dirty="0">
                <a:latin typeface="Calibri" pitchFamily="34" charset="0"/>
                <a:cs typeface="Calibri" pitchFamily="34" charset="0"/>
              </a:rPr>
              <a:t>Symposia for Language Teacher Educators: Educating Legal English Specialists &amp; Teacher Education in </a:t>
            </a:r>
            <a:r>
              <a:rPr lang="en-US" i="1" dirty="0" smtClean="0">
                <a:latin typeface="Calibri" pitchFamily="34" charset="0"/>
                <a:cs typeface="Calibri" pitchFamily="34" charset="0"/>
              </a:rPr>
              <a:t>Teaching </a:t>
            </a:r>
            <a:r>
              <a:rPr lang="en-US" i="1" dirty="0">
                <a:latin typeface="Calibri" pitchFamily="34" charset="0"/>
                <a:cs typeface="Calibri" pitchFamily="34" charset="0"/>
              </a:rPr>
              <a:t>English for Academic Purposes</a:t>
            </a:r>
            <a:r>
              <a:rPr lang="en-US" dirty="0">
                <a:latin typeface="Calibri" pitchFamily="34" charset="0"/>
                <a:cs typeface="Calibri" pitchFamily="34" charset="0"/>
              </a:rPr>
              <a:t>. Proceedings of IALS Teacher Education Symposia, 2004 and 2006. Edinburgh: Edinburgh University.</a:t>
            </a:r>
            <a:endParaRPr lang="en-GB" dirty="0">
              <a:latin typeface="Calibri" pitchFamily="34" charset="0"/>
              <a:cs typeface="Calibri" pitchFamily="34" charset="0"/>
            </a:endParaRPr>
          </a:p>
          <a:p>
            <a:pPr eaLnBrk="1" hangingPunct="1">
              <a:spcBef>
                <a:spcPct val="50000"/>
              </a:spcBef>
            </a:pPr>
            <a:r>
              <a:rPr lang="en-GB" dirty="0">
                <a:latin typeface="Calibri" pitchFamily="34" charset="0"/>
                <a:cs typeface="Calibri" pitchFamily="34" charset="0"/>
              </a:rPr>
              <a:t>Bell, D.E. (2005). Storming the Ivory Tower. </a:t>
            </a:r>
            <a:r>
              <a:rPr lang="en-GB" i="1" dirty="0">
                <a:latin typeface="Calibri" pitchFamily="34" charset="0"/>
                <a:cs typeface="Calibri" pitchFamily="34" charset="0"/>
              </a:rPr>
              <a:t>ELT Gazette, June Issue. p7</a:t>
            </a:r>
            <a:r>
              <a:rPr lang="en-GB" dirty="0">
                <a:latin typeface="Calibri" pitchFamily="34" charset="0"/>
                <a:cs typeface="Calibri" pitchFamily="34" charset="0"/>
              </a:rPr>
              <a:t>.</a:t>
            </a:r>
          </a:p>
          <a:p>
            <a:pPr eaLnBrk="1" hangingPunct="1">
              <a:spcBef>
                <a:spcPct val="50000"/>
              </a:spcBef>
            </a:pPr>
            <a:r>
              <a:rPr lang="en-GB" dirty="0">
                <a:latin typeface="Calibri" pitchFamily="34" charset="0"/>
                <a:cs typeface="Calibri" pitchFamily="34" charset="0"/>
              </a:rPr>
              <a:t>Dudley-Evans, T. and St. John, M.J. (1998) </a:t>
            </a:r>
            <a:r>
              <a:rPr lang="en-GB" i="1" dirty="0">
                <a:latin typeface="Calibri" pitchFamily="34" charset="0"/>
                <a:cs typeface="Calibri" pitchFamily="34" charset="0"/>
              </a:rPr>
              <a:t>Developments in English for Specific Purposes. A multi-disciplinary approach</a:t>
            </a:r>
            <a:r>
              <a:rPr lang="en-GB" dirty="0">
                <a:latin typeface="Calibri" pitchFamily="34" charset="0"/>
                <a:cs typeface="Calibri" pitchFamily="34" charset="0"/>
              </a:rPr>
              <a:t>. Cambridge: Cambridge University Press</a:t>
            </a:r>
            <a:r>
              <a:rPr lang="en-GB" dirty="0" smtClean="0">
                <a:latin typeface="Calibri" pitchFamily="34" charset="0"/>
                <a:cs typeface="Calibri" pitchFamily="34" charset="0"/>
              </a:rPr>
              <a:t>.</a:t>
            </a:r>
            <a:endParaRPr lang="en-GB" dirty="0">
              <a:latin typeface="Calibri" pitchFamily="34" charset="0"/>
              <a:cs typeface="Calibri" pitchFamily="34" charset="0"/>
            </a:endParaRPr>
          </a:p>
        </p:txBody>
      </p:sp>
      <p:sp>
        <p:nvSpPr>
          <p:cNvPr id="3" name="Text Box 2"/>
          <p:cNvSpPr txBox="1">
            <a:spLocks noChangeArrowheads="1"/>
          </p:cNvSpPr>
          <p:nvPr/>
        </p:nvSpPr>
        <p:spPr bwMode="auto">
          <a:xfrm>
            <a:off x="2987824" y="188640"/>
            <a:ext cx="3633696"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r>
              <a:rPr lang="en-GB" sz="3200" dirty="0" smtClean="0">
                <a:latin typeface="+mn-lt"/>
              </a:rPr>
              <a:t>Further Reading</a:t>
            </a:r>
            <a:endParaRPr lang="en-GB" sz="3200" dirty="0">
              <a:latin typeface="+mn-lt"/>
            </a:endParaRPr>
          </a:p>
        </p:txBody>
      </p:sp>
    </p:spTree>
    <p:extLst>
      <p:ext uri="{BB962C8B-B14F-4D97-AF65-F5344CB8AC3E}">
        <p14:creationId xmlns:p14="http://schemas.microsoft.com/office/powerpoint/2010/main" val="425966113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46918" y="320290"/>
            <a:ext cx="8478688" cy="6463308"/>
          </a:xfrm>
          <a:prstGeom prst="rect">
            <a:avLst/>
          </a:prstGeom>
        </p:spPr>
        <p:txBody>
          <a:bodyPr wrap="square">
            <a:spAutoFit/>
          </a:bodyPr>
          <a:lstStyle/>
          <a:p>
            <a:pPr>
              <a:spcBef>
                <a:spcPct val="50000"/>
              </a:spcBef>
            </a:pPr>
            <a:r>
              <a:rPr lang="en-GB" dirty="0" err="1">
                <a:latin typeface="Calibri" pitchFamily="34" charset="0"/>
                <a:cs typeface="Calibri" pitchFamily="34" charset="0"/>
              </a:rPr>
              <a:t>Flowerdew</a:t>
            </a:r>
            <a:r>
              <a:rPr lang="en-GB" dirty="0">
                <a:latin typeface="Calibri" pitchFamily="34" charset="0"/>
                <a:cs typeface="Calibri" pitchFamily="34" charset="0"/>
              </a:rPr>
              <a:t>, J. and Peacock, M. (2001). </a:t>
            </a:r>
            <a:r>
              <a:rPr lang="en-GB" i="1" dirty="0">
                <a:latin typeface="Calibri" pitchFamily="34" charset="0"/>
                <a:cs typeface="Calibri" pitchFamily="34" charset="0"/>
              </a:rPr>
              <a:t>Research Perspectives on English for Academic Purposes</a:t>
            </a:r>
            <a:r>
              <a:rPr lang="en-GB" dirty="0">
                <a:latin typeface="Calibri" pitchFamily="34" charset="0"/>
                <a:cs typeface="Calibri" pitchFamily="34" charset="0"/>
              </a:rPr>
              <a:t>. Cambridge: Cambridge University Press.</a:t>
            </a:r>
          </a:p>
          <a:p>
            <a:pPr>
              <a:spcBef>
                <a:spcPct val="50000"/>
              </a:spcBef>
            </a:pPr>
            <a:r>
              <a:rPr lang="en-US" dirty="0" smtClean="0">
                <a:latin typeface="Calibri" pitchFamily="34" charset="0"/>
                <a:cs typeface="Calibri" pitchFamily="34" charset="0"/>
              </a:rPr>
              <a:t>Hutchinson</a:t>
            </a:r>
            <a:r>
              <a:rPr lang="en-US" dirty="0">
                <a:latin typeface="Calibri" pitchFamily="34" charset="0"/>
                <a:cs typeface="Calibri" pitchFamily="34" charset="0"/>
              </a:rPr>
              <a:t>, T. and Waters, A. (1987) </a:t>
            </a:r>
            <a:r>
              <a:rPr lang="en-US" i="1" dirty="0">
                <a:latin typeface="Calibri" pitchFamily="34" charset="0"/>
                <a:cs typeface="Calibri" pitchFamily="34" charset="0"/>
              </a:rPr>
              <a:t>English for Specific Purposes. A learning-</a:t>
            </a:r>
            <a:r>
              <a:rPr lang="en-US" i="1" dirty="0" err="1">
                <a:latin typeface="Calibri" pitchFamily="34" charset="0"/>
                <a:cs typeface="Calibri" pitchFamily="34" charset="0"/>
              </a:rPr>
              <a:t>centred</a:t>
            </a:r>
            <a:r>
              <a:rPr lang="en-US" i="1" dirty="0">
                <a:latin typeface="Calibri" pitchFamily="34" charset="0"/>
                <a:cs typeface="Calibri" pitchFamily="34" charset="0"/>
              </a:rPr>
              <a:t>  approach</a:t>
            </a:r>
            <a:r>
              <a:rPr lang="en-US" dirty="0">
                <a:latin typeface="Calibri" pitchFamily="34" charset="0"/>
                <a:cs typeface="Calibri" pitchFamily="34" charset="0"/>
              </a:rPr>
              <a:t>. Cambridge: Cambridge University Press.</a:t>
            </a:r>
          </a:p>
          <a:p>
            <a:pPr>
              <a:spcBef>
                <a:spcPct val="50000"/>
              </a:spcBef>
            </a:pPr>
            <a:r>
              <a:rPr lang="en-GB" dirty="0"/>
              <a:t>Hyland, K. and Hamp-Lyons, L. (2002) ‘EAP: Issues and directions’ In </a:t>
            </a:r>
            <a:r>
              <a:rPr lang="en-GB" i="1" dirty="0"/>
              <a:t>Journal of English for Academic Purposes 1, pp1-12.</a:t>
            </a:r>
          </a:p>
          <a:p>
            <a:pPr>
              <a:spcBef>
                <a:spcPct val="50000"/>
              </a:spcBef>
            </a:pPr>
            <a:r>
              <a:rPr lang="en-GB" dirty="0"/>
              <a:t>Jordan, R. R. (2002) ‘The growth of EAP in Britain’ In </a:t>
            </a:r>
            <a:r>
              <a:rPr lang="en-GB" i="1" dirty="0"/>
              <a:t>Journal of English for Academic Purposes 1, pp69-78.</a:t>
            </a:r>
          </a:p>
          <a:p>
            <a:pPr>
              <a:spcBef>
                <a:spcPct val="50000"/>
              </a:spcBef>
            </a:pPr>
            <a:r>
              <a:rPr lang="en-GB" dirty="0"/>
              <a:t>Jordan, R. R. (1997) </a:t>
            </a:r>
            <a:r>
              <a:rPr lang="en-GB" i="1" dirty="0"/>
              <a:t>English for Academic Purposes. A guide and resource book for teachers</a:t>
            </a:r>
            <a:r>
              <a:rPr lang="en-GB" dirty="0"/>
              <a:t>. Cambridge: Cambridge University Press.</a:t>
            </a:r>
          </a:p>
          <a:p>
            <a:pPr>
              <a:spcBef>
                <a:spcPct val="50000"/>
              </a:spcBef>
            </a:pPr>
            <a:r>
              <a:rPr lang="en-US" dirty="0" err="1">
                <a:latin typeface="Calibri" pitchFamily="34" charset="0"/>
                <a:cs typeface="Calibri" pitchFamily="34" charset="0"/>
              </a:rPr>
              <a:t>Krzanowski</a:t>
            </a:r>
            <a:r>
              <a:rPr lang="en-US" dirty="0">
                <a:latin typeface="Calibri" pitchFamily="34" charset="0"/>
                <a:cs typeface="Calibri" pitchFamily="34" charset="0"/>
              </a:rPr>
              <a:t>, M. (2001). S/he holds the Trinity/UCLES Diploma: Are they ready to teach EAP? Retrieved 26.05.12 from </a:t>
            </a:r>
            <a:r>
              <a:rPr lang="en-US" u="sng" dirty="0">
                <a:latin typeface="Calibri" pitchFamily="34" charset="0"/>
                <a:cs typeface="Calibri" pitchFamily="34" charset="0"/>
              </a:rPr>
              <a:t>http://www.baleap.org.uk/pims/pimreports/2001/bath/krzanowski.htm</a:t>
            </a:r>
          </a:p>
          <a:p>
            <a:pPr>
              <a:spcBef>
                <a:spcPct val="50000"/>
              </a:spcBef>
            </a:pPr>
            <a:r>
              <a:rPr lang="en-US" dirty="0" err="1">
                <a:latin typeface="Calibri" pitchFamily="34" charset="0"/>
                <a:cs typeface="Calibri" pitchFamily="34" charset="0"/>
              </a:rPr>
              <a:t>Sharpling</a:t>
            </a:r>
            <a:r>
              <a:rPr lang="en-US" dirty="0">
                <a:latin typeface="Calibri" pitchFamily="34" charset="0"/>
                <a:cs typeface="Calibri" pitchFamily="34" charset="0"/>
              </a:rPr>
              <a:t>, G. (2002). Learning to Teach English for Academic Purposes: Some current training and development issues. </a:t>
            </a:r>
            <a:r>
              <a:rPr lang="en-US" i="1" dirty="0">
                <a:latin typeface="Calibri" pitchFamily="34" charset="0"/>
                <a:cs typeface="Calibri" pitchFamily="34" charset="0"/>
              </a:rPr>
              <a:t>ELTED 6, pp82-94</a:t>
            </a:r>
            <a:endParaRPr lang="en-GB" i="1" dirty="0">
              <a:latin typeface="Calibri" pitchFamily="34" charset="0"/>
              <a:cs typeface="Calibri" pitchFamily="34" charset="0"/>
            </a:endParaRPr>
          </a:p>
          <a:p>
            <a:pPr>
              <a:spcBef>
                <a:spcPct val="50000"/>
              </a:spcBef>
            </a:pPr>
            <a:r>
              <a:rPr lang="en-GB" dirty="0" err="1">
                <a:latin typeface="Calibri" pitchFamily="34" charset="0"/>
                <a:cs typeface="Calibri" pitchFamily="34" charset="0"/>
              </a:rPr>
              <a:t>Strevens</a:t>
            </a:r>
            <a:r>
              <a:rPr lang="en-GB" dirty="0">
                <a:latin typeface="Calibri" pitchFamily="34" charset="0"/>
                <a:cs typeface="Calibri" pitchFamily="34" charset="0"/>
              </a:rPr>
              <a:t>, P. (1988). ESP after 20 years: A reappraisal. In </a:t>
            </a:r>
            <a:r>
              <a:rPr lang="en-GB" i="1" dirty="0">
                <a:latin typeface="Calibri" pitchFamily="34" charset="0"/>
                <a:cs typeface="Calibri" pitchFamily="34" charset="0"/>
              </a:rPr>
              <a:t>ESP: State of the Art</a:t>
            </a:r>
            <a:r>
              <a:rPr lang="en-GB" dirty="0">
                <a:latin typeface="Calibri" pitchFamily="34" charset="0"/>
                <a:cs typeface="Calibri" pitchFamily="34" charset="0"/>
              </a:rPr>
              <a:t>, M. </a:t>
            </a:r>
            <a:r>
              <a:rPr lang="en-GB" dirty="0" err="1">
                <a:latin typeface="Calibri" pitchFamily="34" charset="0"/>
                <a:cs typeface="Calibri" pitchFamily="34" charset="0"/>
              </a:rPr>
              <a:t>Tickoo</a:t>
            </a:r>
            <a:r>
              <a:rPr lang="en-GB" dirty="0">
                <a:latin typeface="Calibri" pitchFamily="34" charset="0"/>
                <a:cs typeface="Calibri" pitchFamily="34" charset="0"/>
              </a:rPr>
              <a:t> (Ed.) pp1-13. Singapore: SEAMEO Regional Language Centre.</a:t>
            </a:r>
          </a:p>
          <a:p>
            <a:pPr>
              <a:spcBef>
                <a:spcPct val="50000"/>
              </a:spcBef>
            </a:pPr>
            <a:r>
              <a:rPr lang="en-GB" dirty="0" smtClean="0">
                <a:latin typeface="Calibri" pitchFamily="34" charset="0"/>
                <a:cs typeface="Calibri" pitchFamily="34" charset="0"/>
              </a:rPr>
              <a:t>Watson Todd</a:t>
            </a:r>
            <a:r>
              <a:rPr lang="en-GB" dirty="0">
                <a:latin typeface="Calibri" pitchFamily="34" charset="0"/>
                <a:cs typeface="Calibri" pitchFamily="34" charset="0"/>
              </a:rPr>
              <a:t>, </a:t>
            </a:r>
            <a:r>
              <a:rPr lang="en-GB" dirty="0" smtClean="0">
                <a:latin typeface="Calibri" pitchFamily="34" charset="0"/>
                <a:cs typeface="Calibri" pitchFamily="34" charset="0"/>
              </a:rPr>
              <a:t>R. </a:t>
            </a:r>
            <a:r>
              <a:rPr lang="en-GB" dirty="0">
                <a:latin typeface="Calibri" pitchFamily="34" charset="0"/>
                <a:cs typeface="Calibri" pitchFamily="34" charset="0"/>
              </a:rPr>
              <a:t>(2003). EAP or </a:t>
            </a:r>
            <a:r>
              <a:rPr lang="en-GB" dirty="0" smtClean="0">
                <a:latin typeface="Calibri" pitchFamily="34" charset="0"/>
                <a:cs typeface="Calibri" pitchFamily="34" charset="0"/>
              </a:rPr>
              <a:t>TEAP? </a:t>
            </a:r>
            <a:r>
              <a:rPr lang="en-GB" i="1" dirty="0" smtClean="0">
                <a:latin typeface="Calibri" pitchFamily="34" charset="0"/>
                <a:cs typeface="Calibri" pitchFamily="34" charset="0"/>
              </a:rPr>
              <a:t>Journal </a:t>
            </a:r>
            <a:r>
              <a:rPr lang="en-GB" i="1" dirty="0">
                <a:latin typeface="Calibri" pitchFamily="34" charset="0"/>
                <a:cs typeface="Calibri" pitchFamily="34" charset="0"/>
              </a:rPr>
              <a:t>of English for Academic Purposes 2, pp147-156.</a:t>
            </a:r>
          </a:p>
        </p:txBody>
      </p:sp>
    </p:spTree>
    <p:extLst>
      <p:ext uri="{BB962C8B-B14F-4D97-AF65-F5344CB8AC3E}">
        <p14:creationId xmlns:p14="http://schemas.microsoft.com/office/powerpoint/2010/main" val="684821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391805" y="1321563"/>
            <a:ext cx="8068627" cy="2492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r>
              <a:rPr lang="en-GB" dirty="0">
                <a:solidFill>
                  <a:schemeClr val="accent2"/>
                </a:solidFill>
                <a:latin typeface="+mn-lt"/>
              </a:rPr>
              <a:t>‘EAP refers to language research and instruction that focuses on the specific communicative needs and practices of particular groups in academic contexts. It means grounding instruction in an understanding of the cognitive, social and linguistic demands of specific academic </a:t>
            </a:r>
            <a:r>
              <a:rPr lang="en-GB" dirty="0" smtClean="0">
                <a:solidFill>
                  <a:schemeClr val="accent2"/>
                </a:solidFill>
                <a:latin typeface="+mn-lt"/>
              </a:rPr>
              <a:t>disciplines.’</a:t>
            </a:r>
            <a:endParaRPr lang="en-GB" dirty="0">
              <a:solidFill>
                <a:schemeClr val="accent2"/>
              </a:solidFill>
              <a:latin typeface="+mn-lt"/>
            </a:endParaRPr>
          </a:p>
          <a:p>
            <a:pPr eaLnBrk="1" hangingPunct="1"/>
            <a:endParaRPr lang="en-GB" sz="1200" dirty="0">
              <a:solidFill>
                <a:schemeClr val="accent2"/>
              </a:solidFill>
              <a:latin typeface="+mn-lt"/>
            </a:endParaRPr>
          </a:p>
          <a:p>
            <a:pPr eaLnBrk="1" hangingPunct="1"/>
            <a:r>
              <a:rPr lang="en-GB" dirty="0">
                <a:latin typeface="+mn-lt"/>
              </a:rPr>
              <a:t>(Hyland &amp; </a:t>
            </a:r>
            <a:r>
              <a:rPr lang="en-GB" dirty="0" smtClean="0">
                <a:latin typeface="+mn-lt"/>
              </a:rPr>
              <a:t>Hamp-Lyons, </a:t>
            </a:r>
            <a:r>
              <a:rPr lang="en-GB" dirty="0">
                <a:latin typeface="+mn-lt"/>
              </a:rPr>
              <a:t>2002)</a:t>
            </a:r>
          </a:p>
        </p:txBody>
      </p:sp>
      <p:sp>
        <p:nvSpPr>
          <p:cNvPr id="3" name="Text Box 3"/>
          <p:cNvSpPr txBox="1">
            <a:spLocks noChangeArrowheads="1"/>
          </p:cNvSpPr>
          <p:nvPr/>
        </p:nvSpPr>
        <p:spPr bwMode="auto">
          <a:xfrm>
            <a:off x="357316" y="425668"/>
            <a:ext cx="5562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r>
              <a:rPr lang="en-GB" sz="3600" dirty="0">
                <a:latin typeface="+mn-lt"/>
              </a:rPr>
              <a:t>What is EAP?</a:t>
            </a:r>
          </a:p>
        </p:txBody>
      </p:sp>
      <p:sp>
        <p:nvSpPr>
          <p:cNvPr id="4" name="Text Box 2"/>
          <p:cNvSpPr txBox="1">
            <a:spLocks noChangeArrowheads="1"/>
          </p:cNvSpPr>
          <p:nvPr/>
        </p:nvSpPr>
        <p:spPr bwMode="auto">
          <a:xfrm>
            <a:off x="447078" y="4147863"/>
            <a:ext cx="8461168"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r>
              <a:rPr lang="en-GB" dirty="0" smtClean="0">
                <a:solidFill>
                  <a:schemeClr val="accent2"/>
                </a:solidFill>
                <a:latin typeface="+mn-lt"/>
              </a:rPr>
              <a:t>‘... EAP is the language of academic discourse and focuses specifically on the vocabulary, grammar and discourse features found in academic communication, both spoken and written.’</a:t>
            </a:r>
            <a:endParaRPr lang="en-GB" dirty="0">
              <a:solidFill>
                <a:schemeClr val="accent2"/>
              </a:solidFill>
              <a:latin typeface="+mn-lt"/>
            </a:endParaRPr>
          </a:p>
          <a:p>
            <a:pPr eaLnBrk="1" hangingPunct="1"/>
            <a:endParaRPr lang="en-GB" sz="1200" dirty="0">
              <a:solidFill>
                <a:schemeClr val="accent2"/>
              </a:solidFill>
              <a:latin typeface="+mn-lt"/>
            </a:endParaRPr>
          </a:p>
          <a:p>
            <a:pPr eaLnBrk="1" hangingPunct="1"/>
            <a:r>
              <a:rPr lang="en-GB" dirty="0" smtClean="0">
                <a:latin typeface="+mn-lt"/>
              </a:rPr>
              <a:t>(Alexander, Argent &amp; Spencer, 2008)</a:t>
            </a:r>
            <a:endParaRPr lang="en-GB" dirty="0">
              <a:latin typeface="+mn-lt"/>
            </a:endParaRPr>
          </a:p>
        </p:txBody>
      </p:sp>
    </p:spTree>
    <p:extLst>
      <p:ext uri="{BB962C8B-B14F-4D97-AF65-F5344CB8AC3E}">
        <p14:creationId xmlns:p14="http://schemas.microsoft.com/office/powerpoint/2010/main" val="977573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dissolv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
          <p:cNvSpPr txBox="1">
            <a:spLocks noChangeArrowheads="1"/>
          </p:cNvSpPr>
          <p:nvPr/>
        </p:nvSpPr>
        <p:spPr bwMode="auto">
          <a:xfrm>
            <a:off x="1414258" y="5541620"/>
            <a:ext cx="640871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r>
              <a:rPr lang="en-GB" sz="3600" dirty="0" smtClean="0">
                <a:latin typeface="+mn-lt"/>
              </a:rPr>
              <a:t>English Language Teaching (ELT)</a:t>
            </a:r>
            <a:endParaRPr lang="en-GB" sz="3600" dirty="0">
              <a:latin typeface="+mn-lt"/>
            </a:endParaRPr>
          </a:p>
        </p:txBody>
      </p:sp>
      <p:sp>
        <p:nvSpPr>
          <p:cNvPr id="3" name="Text Box 3"/>
          <p:cNvSpPr txBox="1">
            <a:spLocks noChangeArrowheads="1"/>
          </p:cNvSpPr>
          <p:nvPr/>
        </p:nvSpPr>
        <p:spPr bwMode="auto">
          <a:xfrm>
            <a:off x="3286107" y="3984539"/>
            <a:ext cx="2399411"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ctr" eaLnBrk="1" hangingPunct="1"/>
            <a:r>
              <a:rPr lang="en-GB" dirty="0" smtClean="0">
                <a:solidFill>
                  <a:schemeClr val="accent2">
                    <a:lumMod val="75000"/>
                  </a:schemeClr>
                </a:solidFill>
                <a:latin typeface="+mn-lt"/>
              </a:rPr>
              <a:t>English as a Foreign Language (EFL)</a:t>
            </a:r>
            <a:endParaRPr lang="en-GB" dirty="0">
              <a:solidFill>
                <a:schemeClr val="accent2">
                  <a:lumMod val="75000"/>
                </a:schemeClr>
              </a:solidFill>
              <a:latin typeface="+mn-lt"/>
            </a:endParaRPr>
          </a:p>
        </p:txBody>
      </p:sp>
      <p:sp>
        <p:nvSpPr>
          <p:cNvPr id="4" name="Text Box 3"/>
          <p:cNvSpPr txBox="1">
            <a:spLocks noChangeArrowheads="1"/>
          </p:cNvSpPr>
          <p:nvPr/>
        </p:nvSpPr>
        <p:spPr bwMode="auto">
          <a:xfrm>
            <a:off x="5761610" y="3981414"/>
            <a:ext cx="2399411"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ctr" eaLnBrk="1" hangingPunct="1"/>
            <a:r>
              <a:rPr lang="en-GB" dirty="0" smtClean="0">
                <a:solidFill>
                  <a:schemeClr val="accent3">
                    <a:lumMod val="75000"/>
                  </a:schemeClr>
                </a:solidFill>
                <a:latin typeface="+mn-lt"/>
              </a:rPr>
              <a:t>English as a Second Language (ESL)</a:t>
            </a:r>
            <a:endParaRPr lang="en-GB" dirty="0">
              <a:solidFill>
                <a:schemeClr val="accent3">
                  <a:lumMod val="75000"/>
                </a:schemeClr>
              </a:solidFill>
              <a:latin typeface="+mn-lt"/>
            </a:endParaRPr>
          </a:p>
        </p:txBody>
      </p:sp>
      <p:sp>
        <p:nvSpPr>
          <p:cNvPr id="5" name="Text Box 3"/>
          <p:cNvSpPr txBox="1">
            <a:spLocks noChangeArrowheads="1"/>
          </p:cNvSpPr>
          <p:nvPr/>
        </p:nvSpPr>
        <p:spPr bwMode="auto">
          <a:xfrm>
            <a:off x="838817" y="3984539"/>
            <a:ext cx="2399411"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ctr" eaLnBrk="1" hangingPunct="1"/>
            <a:r>
              <a:rPr lang="en-GB" dirty="0" smtClean="0">
                <a:solidFill>
                  <a:schemeClr val="accent1">
                    <a:lumMod val="75000"/>
                  </a:schemeClr>
                </a:solidFill>
                <a:latin typeface="+mn-lt"/>
              </a:rPr>
              <a:t>English as a Mother Tongue (EMT)</a:t>
            </a:r>
            <a:endParaRPr lang="en-GB" dirty="0">
              <a:solidFill>
                <a:schemeClr val="accent1">
                  <a:lumMod val="75000"/>
                </a:schemeClr>
              </a:solidFill>
              <a:latin typeface="+mn-lt"/>
            </a:endParaRPr>
          </a:p>
        </p:txBody>
      </p:sp>
      <p:sp>
        <p:nvSpPr>
          <p:cNvPr id="6" name="Text Box 3"/>
          <p:cNvSpPr txBox="1">
            <a:spLocks noChangeArrowheads="1"/>
          </p:cNvSpPr>
          <p:nvPr/>
        </p:nvSpPr>
        <p:spPr bwMode="auto">
          <a:xfrm>
            <a:off x="1923380" y="2971124"/>
            <a:ext cx="2399411" cy="800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ctr" eaLnBrk="1" hangingPunct="1"/>
            <a:r>
              <a:rPr lang="en-GB" sz="2300" dirty="0" smtClean="0">
                <a:solidFill>
                  <a:srgbClr val="002060"/>
                </a:solidFill>
                <a:latin typeface="+mn-lt"/>
              </a:rPr>
              <a:t>General English (GE)</a:t>
            </a:r>
            <a:endParaRPr lang="en-GB" sz="2300" dirty="0">
              <a:solidFill>
                <a:srgbClr val="002060"/>
              </a:solidFill>
              <a:latin typeface="+mn-lt"/>
            </a:endParaRPr>
          </a:p>
        </p:txBody>
      </p:sp>
      <p:sp>
        <p:nvSpPr>
          <p:cNvPr id="7" name="Text Box 3"/>
          <p:cNvSpPr txBox="1">
            <a:spLocks noChangeArrowheads="1"/>
          </p:cNvSpPr>
          <p:nvPr/>
        </p:nvSpPr>
        <p:spPr bwMode="auto">
          <a:xfrm>
            <a:off x="4364587" y="2952232"/>
            <a:ext cx="2962110" cy="800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ctr" eaLnBrk="1" hangingPunct="1"/>
            <a:r>
              <a:rPr lang="en-GB" sz="2300" dirty="0" smtClean="0">
                <a:solidFill>
                  <a:srgbClr val="FF0000"/>
                </a:solidFill>
                <a:latin typeface="+mn-lt"/>
              </a:rPr>
              <a:t>English For Specific Purposes (ESP)</a:t>
            </a:r>
            <a:endParaRPr lang="en-GB" sz="2300" dirty="0">
              <a:solidFill>
                <a:srgbClr val="FF0000"/>
              </a:solidFill>
              <a:latin typeface="+mn-lt"/>
            </a:endParaRPr>
          </a:p>
        </p:txBody>
      </p:sp>
      <p:sp>
        <p:nvSpPr>
          <p:cNvPr id="8" name="Text Box 3"/>
          <p:cNvSpPr txBox="1">
            <a:spLocks noChangeArrowheads="1"/>
          </p:cNvSpPr>
          <p:nvPr/>
        </p:nvSpPr>
        <p:spPr bwMode="auto">
          <a:xfrm>
            <a:off x="3032383" y="1827943"/>
            <a:ext cx="2658401"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ctr" eaLnBrk="1" hangingPunct="1"/>
            <a:r>
              <a:rPr lang="en-GB" sz="2200" dirty="0" smtClean="0">
                <a:solidFill>
                  <a:schemeClr val="accent4">
                    <a:lumMod val="75000"/>
                  </a:schemeClr>
                </a:solidFill>
                <a:latin typeface="+mn-lt"/>
              </a:rPr>
              <a:t>English For Academic Purposes (EAP)</a:t>
            </a:r>
            <a:endParaRPr lang="en-GB" sz="2200" dirty="0">
              <a:solidFill>
                <a:schemeClr val="accent4">
                  <a:lumMod val="75000"/>
                </a:schemeClr>
              </a:solidFill>
              <a:latin typeface="+mn-lt"/>
            </a:endParaRPr>
          </a:p>
        </p:txBody>
      </p:sp>
      <p:sp>
        <p:nvSpPr>
          <p:cNvPr id="9" name="Text Box 3"/>
          <p:cNvSpPr txBox="1">
            <a:spLocks noChangeArrowheads="1"/>
          </p:cNvSpPr>
          <p:nvPr/>
        </p:nvSpPr>
        <p:spPr bwMode="auto">
          <a:xfrm>
            <a:off x="5859813" y="1866956"/>
            <a:ext cx="2946075"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ctr" eaLnBrk="1" hangingPunct="1"/>
            <a:r>
              <a:rPr lang="en-GB" sz="2100" dirty="0" smtClean="0">
                <a:solidFill>
                  <a:schemeClr val="accent6">
                    <a:lumMod val="75000"/>
                  </a:schemeClr>
                </a:solidFill>
                <a:latin typeface="+mn-lt"/>
              </a:rPr>
              <a:t>English For Occupational Purposes (EOP)</a:t>
            </a:r>
            <a:endParaRPr lang="en-GB" sz="2100" dirty="0">
              <a:solidFill>
                <a:schemeClr val="accent6">
                  <a:lumMod val="75000"/>
                </a:schemeClr>
              </a:solidFill>
              <a:latin typeface="+mn-lt"/>
            </a:endParaRPr>
          </a:p>
        </p:txBody>
      </p:sp>
      <p:sp>
        <p:nvSpPr>
          <p:cNvPr id="10" name="Text Box 3"/>
          <p:cNvSpPr txBox="1">
            <a:spLocks noChangeArrowheads="1"/>
          </p:cNvSpPr>
          <p:nvPr/>
        </p:nvSpPr>
        <p:spPr bwMode="auto">
          <a:xfrm>
            <a:off x="3708734" y="731824"/>
            <a:ext cx="4096804"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ctr" eaLnBrk="1" hangingPunct="1"/>
            <a:r>
              <a:rPr lang="en-GB" sz="2100" dirty="0" smtClean="0">
                <a:solidFill>
                  <a:srgbClr val="00B050"/>
                </a:solidFill>
                <a:latin typeface="+mn-lt"/>
              </a:rPr>
              <a:t>English For Specific Academic Purposes (ESAP)</a:t>
            </a:r>
            <a:endParaRPr lang="en-GB" sz="2100" dirty="0">
              <a:solidFill>
                <a:srgbClr val="00B050"/>
              </a:solidFill>
              <a:latin typeface="+mn-lt"/>
            </a:endParaRPr>
          </a:p>
        </p:txBody>
      </p:sp>
      <p:sp>
        <p:nvSpPr>
          <p:cNvPr id="11" name="Text Box 3"/>
          <p:cNvSpPr txBox="1">
            <a:spLocks noChangeArrowheads="1"/>
          </p:cNvSpPr>
          <p:nvPr/>
        </p:nvSpPr>
        <p:spPr bwMode="auto">
          <a:xfrm>
            <a:off x="428902" y="711679"/>
            <a:ext cx="3279832"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algn="ctr" eaLnBrk="1" hangingPunct="1"/>
            <a:r>
              <a:rPr lang="en-GB" sz="2100" dirty="0" smtClean="0">
                <a:solidFill>
                  <a:schemeClr val="bg2">
                    <a:lumMod val="25000"/>
                  </a:schemeClr>
                </a:solidFill>
                <a:latin typeface="+mn-lt"/>
              </a:rPr>
              <a:t>English For General Academic Purposes (EGAP)</a:t>
            </a:r>
            <a:endParaRPr lang="en-GB" sz="2100" dirty="0">
              <a:solidFill>
                <a:schemeClr val="bg2">
                  <a:lumMod val="25000"/>
                </a:schemeClr>
              </a:solidFill>
              <a:latin typeface="+mn-lt"/>
            </a:endParaRPr>
          </a:p>
        </p:txBody>
      </p:sp>
      <p:sp>
        <p:nvSpPr>
          <p:cNvPr id="12" name="Down Arrow 11"/>
          <p:cNvSpPr/>
          <p:nvPr/>
        </p:nvSpPr>
        <p:spPr>
          <a:xfrm rot="10740000">
            <a:off x="4221357" y="5214536"/>
            <a:ext cx="497377" cy="323165"/>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Down Arrow 12"/>
          <p:cNvSpPr/>
          <p:nvPr/>
        </p:nvSpPr>
        <p:spPr>
          <a:xfrm rot="8520000">
            <a:off x="2535006" y="5181743"/>
            <a:ext cx="497377" cy="323165"/>
          </a:xfrm>
          <a:prstGeom prst="down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Down Arrow 13"/>
          <p:cNvSpPr/>
          <p:nvPr/>
        </p:nvSpPr>
        <p:spPr>
          <a:xfrm rot="-8460000">
            <a:off x="5903504" y="5202689"/>
            <a:ext cx="497377" cy="323165"/>
          </a:xfrm>
          <a:prstGeom prst="down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Down Arrow 14"/>
          <p:cNvSpPr/>
          <p:nvPr/>
        </p:nvSpPr>
        <p:spPr>
          <a:xfrm rot="-8460000">
            <a:off x="4369057" y="3609760"/>
            <a:ext cx="497377" cy="323165"/>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Down Arrow 15"/>
          <p:cNvSpPr/>
          <p:nvPr/>
        </p:nvSpPr>
        <p:spPr>
          <a:xfrm rot="8520000">
            <a:off x="3762888" y="3611403"/>
            <a:ext cx="497377" cy="323165"/>
          </a:xfrm>
          <a:prstGeom prst="down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Down Arrow 16"/>
          <p:cNvSpPr/>
          <p:nvPr/>
        </p:nvSpPr>
        <p:spPr>
          <a:xfrm rot="8520000">
            <a:off x="5303386" y="2529106"/>
            <a:ext cx="497377" cy="323165"/>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Down Arrow 17"/>
          <p:cNvSpPr/>
          <p:nvPr/>
        </p:nvSpPr>
        <p:spPr>
          <a:xfrm rot="-8460000">
            <a:off x="5865169" y="2530746"/>
            <a:ext cx="497377" cy="323165"/>
          </a:xfrm>
          <a:prstGeom prst="down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Down Arrow 18"/>
          <p:cNvSpPr/>
          <p:nvPr/>
        </p:nvSpPr>
        <p:spPr>
          <a:xfrm rot="8520000">
            <a:off x="3670612" y="1368002"/>
            <a:ext cx="526162" cy="380450"/>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Down Arrow 19"/>
          <p:cNvSpPr/>
          <p:nvPr/>
        </p:nvSpPr>
        <p:spPr>
          <a:xfrm rot="-8460000">
            <a:off x="4278979" y="1375578"/>
            <a:ext cx="508644" cy="372089"/>
          </a:xfrm>
          <a:prstGeom prst="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08787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P spid="9" grpId="0"/>
      <p:bldP spid="10" grpId="0"/>
      <p:bldP spid="1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458600" y="582334"/>
            <a:ext cx="8015342" cy="615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r>
              <a:rPr lang="en-GB" sz="3400" dirty="0">
                <a:latin typeface="+mn-lt"/>
              </a:rPr>
              <a:t>What </a:t>
            </a:r>
            <a:r>
              <a:rPr lang="en-GB" sz="3400" dirty="0" smtClean="0">
                <a:latin typeface="+mn-lt"/>
              </a:rPr>
              <a:t>makes teaching EAP different?</a:t>
            </a:r>
            <a:endParaRPr lang="en-GB" sz="3400" dirty="0">
              <a:latin typeface="+mn-lt"/>
            </a:endParaRPr>
          </a:p>
        </p:txBody>
      </p:sp>
      <p:sp>
        <p:nvSpPr>
          <p:cNvPr id="3" name="Rectangle 3"/>
          <p:cNvSpPr txBox="1">
            <a:spLocks noChangeArrowheads="1"/>
          </p:cNvSpPr>
          <p:nvPr/>
        </p:nvSpPr>
        <p:spPr bwMode="auto">
          <a:xfrm>
            <a:off x="558800" y="2835275"/>
            <a:ext cx="8045450" cy="3167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20000"/>
              </a:spcBef>
              <a:buClr>
                <a:schemeClr val="accent1"/>
              </a:buClr>
              <a:buSzPct val="70000"/>
              <a:buFont typeface="Wingdings" pitchFamily="2" charset="2"/>
              <a:buChar char="v"/>
            </a:pPr>
            <a:r>
              <a:rPr lang="en-US" sz="2800" dirty="0">
                <a:solidFill>
                  <a:schemeClr val="accent2">
                    <a:lumMod val="75000"/>
                  </a:schemeClr>
                </a:solidFill>
                <a:latin typeface="Calibri" pitchFamily="34" charset="0"/>
                <a:cs typeface="Calibri" pitchFamily="34" charset="0"/>
              </a:rPr>
              <a:t>It is designed to meet specific needs of the learner.</a:t>
            </a:r>
          </a:p>
          <a:p>
            <a:pPr eaLnBrk="1" hangingPunct="1">
              <a:spcBef>
                <a:spcPct val="20000"/>
              </a:spcBef>
              <a:buClr>
                <a:schemeClr val="accent1"/>
              </a:buClr>
              <a:buSzPct val="70000"/>
              <a:buFont typeface="Wingdings 2" pitchFamily="18" charset="2"/>
              <a:buChar char=""/>
            </a:pPr>
            <a:endParaRPr lang="en-US" sz="1200" dirty="0">
              <a:solidFill>
                <a:schemeClr val="accent2">
                  <a:lumMod val="75000"/>
                </a:schemeClr>
              </a:solidFill>
              <a:latin typeface="Calibri" pitchFamily="34" charset="0"/>
              <a:cs typeface="Calibri" pitchFamily="34" charset="0"/>
            </a:endParaRPr>
          </a:p>
          <a:p>
            <a:pPr eaLnBrk="1" hangingPunct="1">
              <a:spcBef>
                <a:spcPct val="20000"/>
              </a:spcBef>
              <a:buClr>
                <a:schemeClr val="accent1"/>
              </a:buClr>
              <a:buSzPct val="70000"/>
              <a:buFont typeface="Wingdings" pitchFamily="2" charset="2"/>
              <a:buChar char="v"/>
            </a:pPr>
            <a:r>
              <a:rPr lang="en-US" sz="2800" dirty="0">
                <a:solidFill>
                  <a:schemeClr val="accent2">
                    <a:lumMod val="75000"/>
                  </a:schemeClr>
                </a:solidFill>
                <a:latin typeface="Calibri" pitchFamily="34" charset="0"/>
                <a:cs typeface="Calibri" pitchFamily="34" charset="0"/>
              </a:rPr>
              <a:t>It is related in its content to particular disciplines, occupations and activities.</a:t>
            </a:r>
            <a:endParaRPr lang="en-GB" sz="2800" dirty="0">
              <a:solidFill>
                <a:schemeClr val="accent2">
                  <a:lumMod val="75000"/>
                </a:schemeClr>
              </a:solidFill>
              <a:latin typeface="Calibri" pitchFamily="34" charset="0"/>
              <a:cs typeface="Calibri" pitchFamily="34" charset="0"/>
            </a:endParaRPr>
          </a:p>
          <a:p>
            <a:pPr eaLnBrk="1" hangingPunct="1">
              <a:spcBef>
                <a:spcPct val="20000"/>
              </a:spcBef>
              <a:buClr>
                <a:schemeClr val="accent1"/>
              </a:buClr>
              <a:buSzPct val="70000"/>
              <a:buFont typeface="Wingdings 2" pitchFamily="18" charset="2"/>
              <a:buChar char=""/>
            </a:pPr>
            <a:endParaRPr lang="en-GB" sz="1200" dirty="0">
              <a:solidFill>
                <a:schemeClr val="accent2">
                  <a:lumMod val="75000"/>
                </a:schemeClr>
              </a:solidFill>
              <a:latin typeface="Calibri" pitchFamily="34" charset="0"/>
              <a:cs typeface="Calibri" pitchFamily="34" charset="0"/>
            </a:endParaRPr>
          </a:p>
          <a:p>
            <a:pPr eaLnBrk="1" hangingPunct="1">
              <a:spcBef>
                <a:spcPct val="20000"/>
              </a:spcBef>
              <a:buClr>
                <a:schemeClr val="accent1"/>
              </a:buClr>
              <a:buSzPct val="70000"/>
              <a:buFont typeface="Wingdings" pitchFamily="2" charset="2"/>
              <a:buChar char="v"/>
            </a:pPr>
            <a:r>
              <a:rPr lang="en-GB" sz="2800" dirty="0">
                <a:solidFill>
                  <a:schemeClr val="accent2">
                    <a:lumMod val="75000"/>
                  </a:schemeClr>
                </a:solidFill>
                <a:latin typeface="Calibri" pitchFamily="34" charset="0"/>
                <a:cs typeface="Calibri" pitchFamily="34" charset="0"/>
              </a:rPr>
              <a:t>It is centred on appropriate language in terms of lexis, syntax and discourse.</a:t>
            </a:r>
          </a:p>
          <a:p>
            <a:pPr eaLnBrk="1" hangingPunct="1">
              <a:spcBef>
                <a:spcPct val="20000"/>
              </a:spcBef>
              <a:buClr>
                <a:schemeClr val="accent1"/>
              </a:buClr>
              <a:buSzPct val="70000"/>
              <a:buFont typeface="Wingdings 2" pitchFamily="18" charset="2"/>
              <a:buChar char=""/>
            </a:pPr>
            <a:endParaRPr lang="en-GB" sz="1200" dirty="0">
              <a:solidFill>
                <a:schemeClr val="accent2">
                  <a:lumMod val="75000"/>
                </a:schemeClr>
              </a:solidFill>
              <a:latin typeface="Calibri" pitchFamily="34" charset="0"/>
              <a:cs typeface="Calibri" pitchFamily="34" charset="0"/>
            </a:endParaRPr>
          </a:p>
        </p:txBody>
      </p:sp>
      <p:sp>
        <p:nvSpPr>
          <p:cNvPr id="4" name="Rectangle 9"/>
          <p:cNvSpPr>
            <a:spLocks noChangeArrowheads="1"/>
          </p:cNvSpPr>
          <p:nvPr/>
        </p:nvSpPr>
        <p:spPr bwMode="auto">
          <a:xfrm>
            <a:off x="554038" y="1628775"/>
            <a:ext cx="4120102"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sz="3000" b="1" dirty="0">
                <a:latin typeface="Calibri" pitchFamily="34" charset="0"/>
                <a:cs typeface="Calibri" pitchFamily="34" charset="0"/>
              </a:rPr>
              <a:t>Absolute Characteristics:</a:t>
            </a:r>
          </a:p>
        </p:txBody>
      </p:sp>
      <p:sp>
        <p:nvSpPr>
          <p:cNvPr id="5" name="Rectangle 13"/>
          <p:cNvSpPr>
            <a:spLocks noChangeArrowheads="1"/>
          </p:cNvSpPr>
          <p:nvPr/>
        </p:nvSpPr>
        <p:spPr bwMode="auto">
          <a:xfrm>
            <a:off x="561975" y="2276475"/>
            <a:ext cx="2041136"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GB" sz="2200" dirty="0">
                <a:latin typeface="Calibri" pitchFamily="34" charset="0"/>
                <a:cs typeface="Calibri" pitchFamily="34" charset="0"/>
              </a:rPr>
              <a:t>(</a:t>
            </a:r>
            <a:r>
              <a:rPr lang="en-GB" sz="2200" dirty="0" err="1">
                <a:latin typeface="Calibri" pitchFamily="34" charset="0"/>
                <a:cs typeface="Calibri" pitchFamily="34" charset="0"/>
              </a:rPr>
              <a:t>Strevens</a:t>
            </a:r>
            <a:r>
              <a:rPr lang="en-GB" sz="2200" dirty="0">
                <a:latin typeface="Calibri" pitchFamily="34" charset="0"/>
                <a:cs typeface="Calibri" pitchFamily="34" charset="0"/>
              </a:rPr>
              <a:t>, 1988)</a:t>
            </a:r>
          </a:p>
        </p:txBody>
      </p:sp>
    </p:spTree>
    <p:extLst>
      <p:ext uri="{BB962C8B-B14F-4D97-AF65-F5344CB8AC3E}">
        <p14:creationId xmlns:p14="http://schemas.microsoft.com/office/powerpoint/2010/main" val="24191877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558800" y="2996952"/>
            <a:ext cx="8045450" cy="2520950"/>
          </a:xfrm>
          <a:prstGeom prst="rect">
            <a:avLst/>
          </a:prstGeom>
        </p:spPr>
        <p:txBody>
          <a:bodyPr>
            <a:normAutofit/>
          </a:bodyPr>
          <a:lst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a:lstStyle>
          <a:p>
            <a:pPr>
              <a:buFont typeface="Wingdings" pitchFamily="2" charset="2"/>
              <a:buChar char="v"/>
              <a:defRPr/>
            </a:pPr>
            <a:r>
              <a:rPr lang="en-US" sz="2800" dirty="0" smtClean="0">
                <a:solidFill>
                  <a:schemeClr val="accent2">
                    <a:lumMod val="75000"/>
                  </a:schemeClr>
                </a:solidFill>
                <a:latin typeface="Calibri" pitchFamily="34" charset="0"/>
                <a:cs typeface="Calibri" pitchFamily="34" charset="0"/>
              </a:rPr>
              <a:t>It </a:t>
            </a:r>
            <a:r>
              <a:rPr lang="en-US" sz="2800" i="1" dirty="0" smtClean="0">
                <a:solidFill>
                  <a:schemeClr val="accent2">
                    <a:lumMod val="75000"/>
                  </a:schemeClr>
                </a:solidFill>
                <a:latin typeface="Calibri" pitchFamily="34" charset="0"/>
                <a:cs typeface="Calibri" pitchFamily="34" charset="0"/>
              </a:rPr>
              <a:t>may</a:t>
            </a:r>
            <a:r>
              <a:rPr lang="en-US" sz="2800" dirty="0" smtClean="0">
                <a:solidFill>
                  <a:schemeClr val="accent2">
                    <a:lumMod val="75000"/>
                  </a:schemeClr>
                </a:solidFill>
                <a:latin typeface="Calibri" pitchFamily="34" charset="0"/>
                <a:cs typeface="Calibri" pitchFamily="34" charset="0"/>
              </a:rPr>
              <a:t> be restricted in terms of the skills that are taught e.g. reading only.</a:t>
            </a:r>
          </a:p>
          <a:p>
            <a:pPr>
              <a:defRPr/>
            </a:pPr>
            <a:endParaRPr lang="en-US" sz="1200" dirty="0" smtClean="0">
              <a:solidFill>
                <a:schemeClr val="accent2">
                  <a:lumMod val="75000"/>
                </a:schemeClr>
              </a:solidFill>
              <a:latin typeface="Calibri" pitchFamily="34" charset="0"/>
              <a:cs typeface="Calibri" pitchFamily="34" charset="0"/>
            </a:endParaRPr>
          </a:p>
          <a:p>
            <a:pPr>
              <a:buFont typeface="Wingdings" pitchFamily="2" charset="2"/>
              <a:buChar char="v"/>
              <a:defRPr/>
            </a:pPr>
            <a:r>
              <a:rPr lang="en-US" sz="2800" dirty="0" smtClean="0">
                <a:solidFill>
                  <a:schemeClr val="accent2">
                    <a:lumMod val="75000"/>
                  </a:schemeClr>
                </a:solidFill>
                <a:latin typeface="Calibri" pitchFamily="34" charset="0"/>
                <a:cs typeface="Calibri" pitchFamily="34" charset="0"/>
              </a:rPr>
              <a:t>It </a:t>
            </a:r>
            <a:r>
              <a:rPr lang="en-US" sz="2800" i="1" dirty="0" smtClean="0">
                <a:solidFill>
                  <a:schemeClr val="accent2">
                    <a:lumMod val="75000"/>
                  </a:schemeClr>
                </a:solidFill>
                <a:latin typeface="Calibri" pitchFamily="34" charset="0"/>
                <a:cs typeface="Calibri" pitchFamily="34" charset="0"/>
              </a:rPr>
              <a:t>may</a:t>
            </a:r>
            <a:r>
              <a:rPr lang="en-US" sz="2800" dirty="0" smtClean="0">
                <a:solidFill>
                  <a:schemeClr val="accent2">
                    <a:lumMod val="75000"/>
                  </a:schemeClr>
                </a:solidFill>
                <a:latin typeface="Calibri" pitchFamily="34" charset="0"/>
                <a:cs typeface="Calibri" pitchFamily="34" charset="0"/>
              </a:rPr>
              <a:t> not follow any specified teaching methodology.</a:t>
            </a:r>
            <a:endParaRPr lang="en-GB" sz="2800" dirty="0" smtClean="0">
              <a:solidFill>
                <a:schemeClr val="accent2">
                  <a:lumMod val="75000"/>
                </a:schemeClr>
              </a:solidFill>
              <a:latin typeface="Calibri" pitchFamily="34" charset="0"/>
              <a:cs typeface="Calibri" pitchFamily="34" charset="0"/>
            </a:endParaRPr>
          </a:p>
          <a:p>
            <a:pPr>
              <a:defRPr/>
            </a:pPr>
            <a:endParaRPr lang="en-GB" sz="1200" dirty="0" smtClean="0">
              <a:solidFill>
                <a:schemeClr val="accent2">
                  <a:lumMod val="75000"/>
                </a:schemeClr>
              </a:solidFill>
              <a:latin typeface="Calibri" pitchFamily="34" charset="0"/>
              <a:cs typeface="Calibri" pitchFamily="34" charset="0"/>
            </a:endParaRPr>
          </a:p>
          <a:p>
            <a:pPr marL="0" indent="0">
              <a:buFont typeface="Wingdings 2"/>
              <a:buNone/>
              <a:defRPr/>
            </a:pPr>
            <a:endParaRPr lang="en-GB" sz="1200" dirty="0" smtClean="0">
              <a:solidFill>
                <a:schemeClr val="accent2">
                  <a:lumMod val="75000"/>
                </a:schemeClr>
              </a:solidFill>
              <a:latin typeface="Calibri" pitchFamily="34" charset="0"/>
              <a:cs typeface="Calibri" pitchFamily="34" charset="0"/>
            </a:endParaRPr>
          </a:p>
        </p:txBody>
      </p:sp>
      <p:sp>
        <p:nvSpPr>
          <p:cNvPr id="3" name="Rectangle 9"/>
          <p:cNvSpPr>
            <a:spLocks noChangeArrowheads="1"/>
          </p:cNvSpPr>
          <p:nvPr/>
        </p:nvSpPr>
        <p:spPr bwMode="auto">
          <a:xfrm>
            <a:off x="554038" y="1628775"/>
            <a:ext cx="4009239"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sz="3000" b="1" dirty="0">
                <a:latin typeface="Calibri" pitchFamily="34" charset="0"/>
                <a:cs typeface="Calibri" pitchFamily="34" charset="0"/>
              </a:rPr>
              <a:t>Variable Characteristics:</a:t>
            </a:r>
          </a:p>
        </p:txBody>
      </p:sp>
      <p:sp>
        <p:nvSpPr>
          <p:cNvPr id="4" name="Rectangle 13"/>
          <p:cNvSpPr>
            <a:spLocks noChangeArrowheads="1"/>
          </p:cNvSpPr>
          <p:nvPr/>
        </p:nvSpPr>
        <p:spPr bwMode="auto">
          <a:xfrm>
            <a:off x="561975" y="2276475"/>
            <a:ext cx="2041136"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GB" sz="2200" dirty="0">
                <a:latin typeface="Calibri" pitchFamily="34" charset="0"/>
                <a:cs typeface="Calibri" pitchFamily="34" charset="0"/>
              </a:rPr>
              <a:t>(</a:t>
            </a:r>
            <a:r>
              <a:rPr lang="en-GB" sz="2200" dirty="0" err="1">
                <a:latin typeface="Calibri" pitchFamily="34" charset="0"/>
                <a:cs typeface="Calibri" pitchFamily="34" charset="0"/>
              </a:rPr>
              <a:t>Strevens</a:t>
            </a:r>
            <a:r>
              <a:rPr lang="en-GB" sz="2200" dirty="0">
                <a:latin typeface="Calibri" pitchFamily="34" charset="0"/>
                <a:cs typeface="Calibri" pitchFamily="34" charset="0"/>
              </a:rPr>
              <a:t>, 1988)</a:t>
            </a:r>
          </a:p>
        </p:txBody>
      </p:sp>
      <p:sp>
        <p:nvSpPr>
          <p:cNvPr id="5" name="Text Box 2"/>
          <p:cNvSpPr txBox="1">
            <a:spLocks noChangeArrowheads="1"/>
          </p:cNvSpPr>
          <p:nvPr/>
        </p:nvSpPr>
        <p:spPr bwMode="auto">
          <a:xfrm>
            <a:off x="536951" y="583184"/>
            <a:ext cx="8015342" cy="615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r>
              <a:rPr lang="en-GB" sz="3400" dirty="0">
                <a:latin typeface="+mn-lt"/>
              </a:rPr>
              <a:t>What </a:t>
            </a:r>
            <a:r>
              <a:rPr lang="en-GB" sz="3400" dirty="0" smtClean="0">
                <a:latin typeface="+mn-lt"/>
              </a:rPr>
              <a:t>makes teaching EAP different?</a:t>
            </a:r>
            <a:endParaRPr lang="en-GB" sz="3400" dirty="0">
              <a:latin typeface="+mn-lt"/>
            </a:endParaRPr>
          </a:p>
        </p:txBody>
      </p:sp>
    </p:spTree>
    <p:extLst>
      <p:ext uri="{BB962C8B-B14F-4D97-AF65-F5344CB8AC3E}">
        <p14:creationId xmlns:p14="http://schemas.microsoft.com/office/powerpoint/2010/main" val="4256687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2">
                                            <p:txEl>
                                              <p:pRg st="0" end="0"/>
                                            </p:txEl>
                                          </p:spTgt>
                                        </p:tgtEl>
                                        <p:attrNameLst>
                                          <p:attrName>style.visibility</p:attrName>
                                        </p:attrNameLst>
                                      </p:cBhvr>
                                      <p:to>
                                        <p:strVal val="visible"/>
                                      </p:to>
                                    </p:set>
                                    <p:anim calcmode="lin" valueType="num">
                                      <p:cBhvr additive="base">
                                        <p:cTn id="13" dur="500" fill="hold"/>
                                        <p:tgtEl>
                                          <p:spTgt spid="2">
                                            <p:txEl>
                                              <p:pRg st="0" end="0"/>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0"/>
          <p:cNvSpPr>
            <a:spLocks noChangeArrowheads="1"/>
          </p:cNvSpPr>
          <p:nvPr/>
        </p:nvSpPr>
        <p:spPr bwMode="auto">
          <a:xfrm>
            <a:off x="533400" y="2133600"/>
            <a:ext cx="3574248"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GB" sz="2200" dirty="0">
                <a:latin typeface="Calibri" pitchFamily="34" charset="0"/>
                <a:cs typeface="Calibri" pitchFamily="34" charset="0"/>
              </a:rPr>
              <a:t>(</a:t>
            </a:r>
            <a:r>
              <a:rPr lang="en-GB" sz="2200" dirty="0" err="1">
                <a:latin typeface="Calibri" pitchFamily="34" charset="0"/>
                <a:cs typeface="Calibri" pitchFamily="34" charset="0"/>
              </a:rPr>
              <a:t>Flowerdew</a:t>
            </a:r>
            <a:r>
              <a:rPr lang="en-GB" sz="2200" dirty="0">
                <a:latin typeface="Calibri" pitchFamily="34" charset="0"/>
                <a:cs typeface="Calibri" pitchFamily="34" charset="0"/>
              </a:rPr>
              <a:t> &amp; Peacock, 2001)</a:t>
            </a:r>
          </a:p>
        </p:txBody>
      </p:sp>
      <p:sp>
        <p:nvSpPr>
          <p:cNvPr id="3" name="Rectangle 11"/>
          <p:cNvSpPr>
            <a:spLocks noChangeArrowheads="1"/>
          </p:cNvSpPr>
          <p:nvPr/>
        </p:nvSpPr>
        <p:spPr bwMode="auto">
          <a:xfrm>
            <a:off x="468313" y="1504950"/>
            <a:ext cx="4363374"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sz="3000" b="1" dirty="0">
                <a:latin typeface="Calibri" pitchFamily="34" charset="0"/>
                <a:cs typeface="Calibri" pitchFamily="34" charset="0"/>
              </a:rPr>
              <a:t>Further Defining Features:</a:t>
            </a:r>
          </a:p>
        </p:txBody>
      </p:sp>
      <p:sp>
        <p:nvSpPr>
          <p:cNvPr id="4" name="Rectangle 3"/>
          <p:cNvSpPr txBox="1">
            <a:spLocks noChangeArrowheads="1"/>
          </p:cNvSpPr>
          <p:nvPr/>
        </p:nvSpPr>
        <p:spPr bwMode="auto">
          <a:xfrm>
            <a:off x="558800" y="2835275"/>
            <a:ext cx="8045450" cy="3167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20000"/>
              </a:spcBef>
              <a:buClr>
                <a:schemeClr val="accent1"/>
              </a:buClr>
              <a:buSzPct val="70000"/>
              <a:buFont typeface="Wingdings" pitchFamily="2" charset="2"/>
              <a:buChar char="v"/>
            </a:pPr>
            <a:r>
              <a:rPr lang="en-US" sz="2800">
                <a:solidFill>
                  <a:schemeClr val="accent2">
                    <a:lumMod val="75000"/>
                  </a:schemeClr>
                </a:solidFill>
                <a:latin typeface="Calibri" pitchFamily="34" charset="0"/>
                <a:cs typeface="Calibri" pitchFamily="34" charset="0"/>
              </a:rPr>
              <a:t>It is concerned with authentic texts.</a:t>
            </a:r>
            <a:endParaRPr lang="en-US" sz="1200">
              <a:solidFill>
                <a:schemeClr val="accent2">
                  <a:lumMod val="75000"/>
                </a:schemeClr>
              </a:solidFill>
              <a:latin typeface="Calibri" pitchFamily="34" charset="0"/>
              <a:cs typeface="Calibri" pitchFamily="34" charset="0"/>
            </a:endParaRPr>
          </a:p>
          <a:p>
            <a:pPr eaLnBrk="1" hangingPunct="1">
              <a:spcBef>
                <a:spcPct val="20000"/>
              </a:spcBef>
              <a:buClr>
                <a:schemeClr val="accent1"/>
              </a:buClr>
              <a:buSzPct val="70000"/>
              <a:buFont typeface="Wingdings" pitchFamily="2" charset="2"/>
              <a:buChar char="v"/>
            </a:pPr>
            <a:r>
              <a:rPr lang="en-US" sz="2800">
                <a:solidFill>
                  <a:schemeClr val="accent2">
                    <a:lumMod val="75000"/>
                  </a:schemeClr>
                </a:solidFill>
                <a:latin typeface="Calibri" pitchFamily="34" charset="0"/>
                <a:cs typeface="Calibri" pitchFamily="34" charset="0"/>
              </a:rPr>
              <a:t>It takes a communicative, task-based approach.</a:t>
            </a:r>
            <a:endParaRPr lang="en-GB" sz="1200">
              <a:solidFill>
                <a:schemeClr val="accent2">
                  <a:lumMod val="75000"/>
                </a:schemeClr>
              </a:solidFill>
              <a:latin typeface="Calibri" pitchFamily="34" charset="0"/>
              <a:cs typeface="Calibri" pitchFamily="34" charset="0"/>
            </a:endParaRPr>
          </a:p>
          <a:p>
            <a:pPr eaLnBrk="1" hangingPunct="1">
              <a:spcBef>
                <a:spcPct val="20000"/>
              </a:spcBef>
              <a:buClr>
                <a:schemeClr val="accent1"/>
              </a:buClr>
              <a:buSzPct val="70000"/>
              <a:buFont typeface="Wingdings" pitchFamily="2" charset="2"/>
              <a:buChar char="v"/>
            </a:pPr>
            <a:r>
              <a:rPr lang="en-GB" sz="2800">
                <a:solidFill>
                  <a:schemeClr val="accent2">
                    <a:lumMod val="75000"/>
                  </a:schemeClr>
                </a:solidFill>
                <a:latin typeface="Calibri" pitchFamily="34" charset="0"/>
                <a:cs typeface="Calibri" pitchFamily="34" charset="0"/>
              </a:rPr>
              <a:t>It often involves custom-made materials.</a:t>
            </a:r>
          </a:p>
          <a:p>
            <a:pPr eaLnBrk="1" hangingPunct="1">
              <a:spcBef>
                <a:spcPct val="20000"/>
              </a:spcBef>
              <a:buClr>
                <a:schemeClr val="accent1"/>
              </a:buClr>
              <a:buSzPct val="70000"/>
              <a:buFont typeface="Wingdings" pitchFamily="2" charset="2"/>
              <a:buChar char="v"/>
            </a:pPr>
            <a:r>
              <a:rPr lang="en-US" sz="2800">
                <a:solidFill>
                  <a:schemeClr val="accent2">
                    <a:lumMod val="75000"/>
                  </a:schemeClr>
                </a:solidFill>
                <a:latin typeface="Calibri" pitchFamily="34" charset="0"/>
                <a:cs typeface="Calibri" pitchFamily="34" charset="0"/>
              </a:rPr>
              <a:t>It is aimed at adult learners.</a:t>
            </a:r>
          </a:p>
          <a:p>
            <a:pPr eaLnBrk="1" hangingPunct="1">
              <a:spcBef>
                <a:spcPct val="20000"/>
              </a:spcBef>
              <a:buClr>
                <a:schemeClr val="accent1"/>
              </a:buClr>
              <a:buSzPct val="70000"/>
              <a:buFont typeface="Wingdings" pitchFamily="2" charset="2"/>
              <a:buChar char="v"/>
            </a:pPr>
            <a:r>
              <a:rPr lang="en-US" sz="2800">
                <a:solidFill>
                  <a:schemeClr val="accent2">
                    <a:lumMod val="75000"/>
                  </a:schemeClr>
                </a:solidFill>
                <a:latin typeface="Calibri" pitchFamily="34" charset="0"/>
                <a:cs typeface="Calibri" pitchFamily="34" charset="0"/>
              </a:rPr>
              <a:t>It consists of purposeful courses.</a:t>
            </a:r>
          </a:p>
          <a:p>
            <a:pPr eaLnBrk="1" hangingPunct="1">
              <a:spcBef>
                <a:spcPct val="20000"/>
              </a:spcBef>
              <a:buClr>
                <a:schemeClr val="accent1"/>
              </a:buClr>
              <a:buSzPct val="70000"/>
              <a:buFont typeface="Wingdings" pitchFamily="2" charset="2"/>
              <a:buChar char="v"/>
            </a:pPr>
            <a:endParaRPr lang="en-GB" sz="2800">
              <a:solidFill>
                <a:schemeClr val="accent2">
                  <a:lumMod val="75000"/>
                </a:schemeClr>
              </a:solidFill>
              <a:latin typeface="Calibri" pitchFamily="34" charset="0"/>
              <a:cs typeface="Calibri" pitchFamily="34" charset="0"/>
            </a:endParaRPr>
          </a:p>
          <a:p>
            <a:pPr eaLnBrk="1" hangingPunct="1">
              <a:spcBef>
                <a:spcPct val="20000"/>
              </a:spcBef>
              <a:buClr>
                <a:schemeClr val="accent1"/>
              </a:buClr>
              <a:buSzPct val="70000"/>
              <a:buFont typeface="Wingdings 2" pitchFamily="18" charset="2"/>
              <a:buChar char=""/>
            </a:pPr>
            <a:endParaRPr lang="en-GB" sz="1200">
              <a:solidFill>
                <a:schemeClr val="accent2">
                  <a:lumMod val="75000"/>
                </a:schemeClr>
              </a:solidFill>
              <a:latin typeface="Calibri" pitchFamily="34" charset="0"/>
              <a:cs typeface="Calibri" pitchFamily="34" charset="0"/>
            </a:endParaRPr>
          </a:p>
        </p:txBody>
      </p:sp>
      <p:sp>
        <p:nvSpPr>
          <p:cNvPr id="5" name="Text Box 2"/>
          <p:cNvSpPr txBox="1">
            <a:spLocks noChangeArrowheads="1"/>
          </p:cNvSpPr>
          <p:nvPr/>
        </p:nvSpPr>
        <p:spPr bwMode="auto">
          <a:xfrm>
            <a:off x="373082" y="630627"/>
            <a:ext cx="8015342" cy="615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r>
              <a:rPr lang="en-GB" sz="3400" dirty="0">
                <a:latin typeface="+mn-lt"/>
              </a:rPr>
              <a:t>What </a:t>
            </a:r>
            <a:r>
              <a:rPr lang="en-GB" sz="3400" dirty="0" smtClean="0">
                <a:latin typeface="+mn-lt"/>
              </a:rPr>
              <a:t>makes teaching EAP different?</a:t>
            </a:r>
            <a:endParaRPr lang="en-GB" sz="3400" dirty="0">
              <a:latin typeface="+mn-lt"/>
            </a:endParaRPr>
          </a:p>
        </p:txBody>
      </p:sp>
    </p:spTree>
    <p:extLst>
      <p:ext uri="{BB962C8B-B14F-4D97-AF65-F5344CB8AC3E}">
        <p14:creationId xmlns:p14="http://schemas.microsoft.com/office/powerpoint/2010/main" val="509653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anim calcmode="lin" valueType="num">
                                      <p:cBhvr additive="base">
                                        <p:cTn id="19" dur="500" fill="hold"/>
                                        <p:tgtEl>
                                          <p:spTgt spid="4">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4">
                                            <p:txEl>
                                              <p:pRg st="2" end="2"/>
                                            </p:txEl>
                                          </p:spTgt>
                                        </p:tgtEl>
                                        <p:attrNameLst>
                                          <p:attrName>style.visibility</p:attrName>
                                        </p:attrNameLst>
                                      </p:cBhvr>
                                      <p:to>
                                        <p:strVal val="visible"/>
                                      </p:to>
                                    </p:set>
                                    <p:anim calcmode="lin" valueType="num">
                                      <p:cBhvr additive="base">
                                        <p:cTn id="25" dur="500" fill="hold"/>
                                        <p:tgtEl>
                                          <p:spTgt spid="4">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4">
                                            <p:txEl>
                                              <p:pRg st="3" end="3"/>
                                            </p:txEl>
                                          </p:spTgt>
                                        </p:tgtEl>
                                        <p:attrNameLst>
                                          <p:attrName>style.visibility</p:attrName>
                                        </p:attrNameLst>
                                      </p:cBhvr>
                                      <p:to>
                                        <p:strVal val="visible"/>
                                      </p:to>
                                    </p:set>
                                    <p:anim calcmode="lin" valueType="num">
                                      <p:cBhvr additive="base">
                                        <p:cTn id="31" dur="500" fill="hold"/>
                                        <p:tgtEl>
                                          <p:spTgt spid="4">
                                            <p:txEl>
                                              <p:pRg st="3" end="3"/>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4">
                                            <p:txEl>
                                              <p:pRg st="4" end="4"/>
                                            </p:txEl>
                                          </p:spTgt>
                                        </p:tgtEl>
                                        <p:attrNameLst>
                                          <p:attrName>style.visibility</p:attrName>
                                        </p:attrNameLst>
                                      </p:cBhvr>
                                      <p:to>
                                        <p:strVal val="visible"/>
                                      </p:to>
                                    </p:set>
                                    <p:anim calcmode="lin" valueType="num">
                                      <p:cBhvr additive="base">
                                        <p:cTn id="37" dur="500" fill="hold"/>
                                        <p:tgtEl>
                                          <p:spTgt spid="4">
                                            <p:txEl>
                                              <p:pRg st="4" end="4"/>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373082" y="630627"/>
            <a:ext cx="8015342" cy="615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b="1">
                <a:solidFill>
                  <a:schemeClr val="tx1"/>
                </a:solidFill>
                <a:latin typeface="Times New Roman" pitchFamily="18" charset="0"/>
              </a:defRPr>
            </a:lvl1pPr>
            <a:lvl2pPr marL="742950" indent="-285750" eaLnBrk="0" hangingPunct="0">
              <a:defRPr sz="2400" b="1">
                <a:solidFill>
                  <a:schemeClr val="tx1"/>
                </a:solidFill>
                <a:latin typeface="Times New Roman" pitchFamily="18" charset="0"/>
              </a:defRPr>
            </a:lvl2pPr>
            <a:lvl3pPr marL="1143000" indent="-228600" eaLnBrk="0" hangingPunct="0">
              <a:defRPr sz="2400" b="1">
                <a:solidFill>
                  <a:schemeClr val="tx1"/>
                </a:solidFill>
                <a:latin typeface="Times New Roman" pitchFamily="18" charset="0"/>
              </a:defRPr>
            </a:lvl3pPr>
            <a:lvl4pPr marL="1600200" indent="-228600" eaLnBrk="0" hangingPunct="0">
              <a:defRPr sz="2400" b="1">
                <a:solidFill>
                  <a:schemeClr val="tx1"/>
                </a:solidFill>
                <a:latin typeface="Times New Roman" pitchFamily="18" charset="0"/>
              </a:defRPr>
            </a:lvl4pPr>
            <a:lvl5pPr marL="2057400" indent="-228600" eaLnBrk="0" hangingPunct="0">
              <a:defRPr sz="2400" b="1">
                <a:solidFill>
                  <a:schemeClr val="tx1"/>
                </a:solidFill>
                <a:latin typeface="Times New Roman" pitchFamily="18" charset="0"/>
              </a:defRPr>
            </a:lvl5pPr>
            <a:lvl6pPr marL="2514600" indent="-228600" eaLnBrk="0" fontAlgn="base" hangingPunct="0">
              <a:spcBef>
                <a:spcPct val="0"/>
              </a:spcBef>
              <a:spcAft>
                <a:spcPct val="0"/>
              </a:spcAft>
              <a:defRPr sz="2400" b="1">
                <a:solidFill>
                  <a:schemeClr val="tx1"/>
                </a:solidFill>
                <a:latin typeface="Times New Roman" pitchFamily="18" charset="0"/>
              </a:defRPr>
            </a:lvl6pPr>
            <a:lvl7pPr marL="2971800" indent="-228600" eaLnBrk="0" fontAlgn="base" hangingPunct="0">
              <a:spcBef>
                <a:spcPct val="0"/>
              </a:spcBef>
              <a:spcAft>
                <a:spcPct val="0"/>
              </a:spcAft>
              <a:defRPr sz="2400" b="1">
                <a:solidFill>
                  <a:schemeClr val="tx1"/>
                </a:solidFill>
                <a:latin typeface="Times New Roman" pitchFamily="18" charset="0"/>
              </a:defRPr>
            </a:lvl7pPr>
            <a:lvl8pPr marL="3429000" indent="-228600" eaLnBrk="0" fontAlgn="base" hangingPunct="0">
              <a:spcBef>
                <a:spcPct val="0"/>
              </a:spcBef>
              <a:spcAft>
                <a:spcPct val="0"/>
              </a:spcAft>
              <a:defRPr sz="2400" b="1">
                <a:solidFill>
                  <a:schemeClr val="tx1"/>
                </a:solidFill>
                <a:latin typeface="Times New Roman" pitchFamily="18" charset="0"/>
              </a:defRPr>
            </a:lvl8pPr>
            <a:lvl9pPr marL="3886200" indent="-228600" eaLnBrk="0" fontAlgn="base" hangingPunct="0">
              <a:spcBef>
                <a:spcPct val="0"/>
              </a:spcBef>
              <a:spcAft>
                <a:spcPct val="0"/>
              </a:spcAft>
              <a:defRPr sz="2400" b="1">
                <a:solidFill>
                  <a:schemeClr val="tx1"/>
                </a:solidFill>
                <a:latin typeface="Times New Roman" pitchFamily="18" charset="0"/>
              </a:defRPr>
            </a:lvl9pPr>
          </a:lstStyle>
          <a:p>
            <a:pPr eaLnBrk="1" hangingPunct="1"/>
            <a:r>
              <a:rPr lang="en-GB" sz="3400" dirty="0">
                <a:latin typeface="+mn-lt"/>
              </a:rPr>
              <a:t>What </a:t>
            </a:r>
            <a:r>
              <a:rPr lang="en-GB" sz="3400" dirty="0" smtClean="0">
                <a:latin typeface="+mn-lt"/>
              </a:rPr>
              <a:t>makes teaching EAP different?</a:t>
            </a:r>
            <a:endParaRPr lang="en-GB" sz="3400" dirty="0">
              <a:latin typeface="+mn-lt"/>
            </a:endParaRPr>
          </a:p>
        </p:txBody>
      </p:sp>
      <p:sp>
        <p:nvSpPr>
          <p:cNvPr id="3" name="Rectangle 10"/>
          <p:cNvSpPr>
            <a:spLocks noChangeArrowheads="1"/>
          </p:cNvSpPr>
          <p:nvPr/>
        </p:nvSpPr>
        <p:spPr bwMode="auto">
          <a:xfrm>
            <a:off x="533400" y="2133600"/>
            <a:ext cx="2556469"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defRPr/>
            </a:pPr>
            <a:r>
              <a:rPr lang="en-GB" sz="2200" dirty="0" smtClean="0">
                <a:latin typeface="Calibri" pitchFamily="34" charset="0"/>
                <a:cs typeface="Calibri" pitchFamily="34" charset="0"/>
              </a:rPr>
              <a:t>(Watson Todd</a:t>
            </a:r>
            <a:r>
              <a:rPr lang="en-GB" sz="2200" dirty="0">
                <a:latin typeface="Calibri" pitchFamily="34" charset="0"/>
                <a:cs typeface="Calibri" pitchFamily="34" charset="0"/>
              </a:rPr>
              <a:t>, 2003)</a:t>
            </a:r>
          </a:p>
        </p:txBody>
      </p:sp>
      <p:sp>
        <p:nvSpPr>
          <p:cNvPr id="4" name="Rectangle 11"/>
          <p:cNvSpPr>
            <a:spLocks noChangeArrowheads="1"/>
          </p:cNvSpPr>
          <p:nvPr/>
        </p:nvSpPr>
        <p:spPr bwMode="auto">
          <a:xfrm>
            <a:off x="468313" y="1504950"/>
            <a:ext cx="4363374"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sz="3000" b="1" dirty="0">
                <a:latin typeface="Calibri" pitchFamily="34" charset="0"/>
                <a:cs typeface="Calibri" pitchFamily="34" charset="0"/>
              </a:rPr>
              <a:t>Further Defining Features:</a:t>
            </a:r>
          </a:p>
        </p:txBody>
      </p:sp>
      <p:sp>
        <p:nvSpPr>
          <p:cNvPr id="5" name="Rectangle 3"/>
          <p:cNvSpPr txBox="1">
            <a:spLocks noChangeArrowheads="1"/>
          </p:cNvSpPr>
          <p:nvPr/>
        </p:nvSpPr>
        <p:spPr bwMode="auto">
          <a:xfrm>
            <a:off x="558800" y="2708275"/>
            <a:ext cx="8116888" cy="354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Garamond" pitchFamily="18" charset="0"/>
              </a:defRPr>
            </a:lvl1pPr>
            <a:lvl2pPr marL="742950" indent="-285750" eaLnBrk="0" hangingPunct="0">
              <a:defRPr>
                <a:solidFill>
                  <a:schemeClr val="tx1"/>
                </a:solidFill>
                <a:latin typeface="Garamond" pitchFamily="18" charset="0"/>
              </a:defRPr>
            </a:lvl2pPr>
            <a:lvl3pPr marL="1143000" indent="-228600" eaLnBrk="0" hangingPunct="0">
              <a:defRPr>
                <a:solidFill>
                  <a:schemeClr val="tx1"/>
                </a:solidFill>
                <a:latin typeface="Garamond" pitchFamily="18" charset="0"/>
              </a:defRPr>
            </a:lvl3pPr>
            <a:lvl4pPr marL="1600200" indent="-228600" eaLnBrk="0" hangingPunct="0">
              <a:defRPr>
                <a:solidFill>
                  <a:schemeClr val="tx1"/>
                </a:solidFill>
                <a:latin typeface="Garamond" pitchFamily="18" charset="0"/>
              </a:defRPr>
            </a:lvl4pPr>
            <a:lvl5pPr marL="2057400" indent="-228600" eaLnBrk="0" hangingPunct="0">
              <a:defRPr>
                <a:solidFill>
                  <a:schemeClr val="tx1"/>
                </a:solidFill>
                <a:latin typeface="Garamond" pitchFamily="18" charset="0"/>
              </a:defRPr>
            </a:lvl5pPr>
            <a:lvl6pPr marL="2514600" indent="-228600" eaLnBrk="0" fontAlgn="base" hangingPunct="0">
              <a:spcBef>
                <a:spcPct val="0"/>
              </a:spcBef>
              <a:spcAft>
                <a:spcPct val="0"/>
              </a:spcAft>
              <a:defRPr>
                <a:solidFill>
                  <a:schemeClr val="tx1"/>
                </a:solidFill>
                <a:latin typeface="Garamond" pitchFamily="18" charset="0"/>
              </a:defRPr>
            </a:lvl6pPr>
            <a:lvl7pPr marL="2971800" indent="-228600" eaLnBrk="0" fontAlgn="base" hangingPunct="0">
              <a:spcBef>
                <a:spcPct val="0"/>
              </a:spcBef>
              <a:spcAft>
                <a:spcPct val="0"/>
              </a:spcAft>
              <a:defRPr>
                <a:solidFill>
                  <a:schemeClr val="tx1"/>
                </a:solidFill>
                <a:latin typeface="Garamond" pitchFamily="18" charset="0"/>
              </a:defRPr>
            </a:lvl7pPr>
            <a:lvl8pPr marL="3429000" indent="-228600" eaLnBrk="0" fontAlgn="base" hangingPunct="0">
              <a:spcBef>
                <a:spcPct val="0"/>
              </a:spcBef>
              <a:spcAft>
                <a:spcPct val="0"/>
              </a:spcAft>
              <a:defRPr>
                <a:solidFill>
                  <a:schemeClr val="tx1"/>
                </a:solidFill>
                <a:latin typeface="Garamond" pitchFamily="18" charset="0"/>
              </a:defRPr>
            </a:lvl8pPr>
            <a:lvl9pPr marL="3886200" indent="-228600" eaLnBrk="0" fontAlgn="base" hangingPunct="0">
              <a:spcBef>
                <a:spcPct val="0"/>
              </a:spcBef>
              <a:spcAft>
                <a:spcPct val="0"/>
              </a:spcAft>
              <a:defRPr>
                <a:solidFill>
                  <a:schemeClr val="tx1"/>
                </a:solidFill>
                <a:latin typeface="Garamond" pitchFamily="18" charset="0"/>
              </a:defRPr>
            </a:lvl9pPr>
          </a:lstStyle>
          <a:p>
            <a:pPr eaLnBrk="1" hangingPunct="1">
              <a:spcBef>
                <a:spcPct val="20000"/>
              </a:spcBef>
              <a:buClr>
                <a:schemeClr val="accent1"/>
              </a:buClr>
              <a:buSzPct val="70000"/>
              <a:buFont typeface="Wingdings" pitchFamily="2" charset="2"/>
              <a:buChar char="v"/>
            </a:pPr>
            <a:r>
              <a:rPr lang="en-US" sz="2800" dirty="0">
                <a:solidFill>
                  <a:schemeClr val="accent2">
                    <a:lumMod val="75000"/>
                  </a:schemeClr>
                </a:solidFill>
                <a:latin typeface="Calibri" pitchFamily="34" charset="0"/>
                <a:cs typeface="Calibri" pitchFamily="34" charset="0"/>
              </a:rPr>
              <a:t>It puts the emphasis on inductive learning.</a:t>
            </a:r>
            <a:endParaRPr lang="en-US" sz="1200" dirty="0">
              <a:solidFill>
                <a:schemeClr val="accent2">
                  <a:lumMod val="75000"/>
                </a:schemeClr>
              </a:solidFill>
              <a:latin typeface="Calibri" pitchFamily="34" charset="0"/>
              <a:cs typeface="Calibri" pitchFamily="34" charset="0"/>
            </a:endParaRPr>
          </a:p>
          <a:p>
            <a:pPr eaLnBrk="1" hangingPunct="1">
              <a:spcBef>
                <a:spcPct val="20000"/>
              </a:spcBef>
              <a:buClr>
                <a:schemeClr val="accent1"/>
              </a:buClr>
              <a:buSzPct val="70000"/>
              <a:buFont typeface="Wingdings" pitchFamily="2" charset="2"/>
              <a:buChar char="v"/>
            </a:pPr>
            <a:r>
              <a:rPr lang="en-US" sz="2800" dirty="0">
                <a:solidFill>
                  <a:schemeClr val="accent2">
                    <a:lumMod val="75000"/>
                  </a:schemeClr>
                </a:solidFill>
                <a:latin typeface="Calibri" pitchFamily="34" charset="0"/>
                <a:cs typeface="Calibri" pitchFamily="34" charset="0"/>
              </a:rPr>
              <a:t>It typically applies </a:t>
            </a:r>
            <a:r>
              <a:rPr lang="en-US" sz="2800" i="1" dirty="0">
                <a:solidFill>
                  <a:schemeClr val="accent2">
                    <a:lumMod val="75000"/>
                  </a:schemeClr>
                </a:solidFill>
                <a:latin typeface="Calibri" pitchFamily="34" charset="0"/>
                <a:cs typeface="Calibri" pitchFamily="34" charset="0"/>
              </a:rPr>
              <a:t>process</a:t>
            </a:r>
            <a:r>
              <a:rPr lang="en-US" sz="2800" dirty="0">
                <a:solidFill>
                  <a:schemeClr val="accent2">
                    <a:lumMod val="75000"/>
                  </a:schemeClr>
                </a:solidFill>
                <a:latin typeface="Calibri" pitchFamily="34" charset="0"/>
                <a:cs typeface="Calibri" pitchFamily="34" charset="0"/>
              </a:rPr>
              <a:t> syllabi e.g. project based learning.</a:t>
            </a:r>
            <a:endParaRPr lang="en-GB" sz="1200" dirty="0">
              <a:solidFill>
                <a:schemeClr val="accent2">
                  <a:lumMod val="75000"/>
                </a:schemeClr>
              </a:solidFill>
              <a:latin typeface="Calibri" pitchFamily="34" charset="0"/>
              <a:cs typeface="Calibri" pitchFamily="34" charset="0"/>
            </a:endParaRPr>
          </a:p>
          <a:p>
            <a:pPr eaLnBrk="1" hangingPunct="1">
              <a:spcBef>
                <a:spcPct val="20000"/>
              </a:spcBef>
              <a:buClr>
                <a:schemeClr val="accent1"/>
              </a:buClr>
              <a:buSzPct val="70000"/>
              <a:buFont typeface="Wingdings" pitchFamily="2" charset="2"/>
              <a:buChar char="v"/>
            </a:pPr>
            <a:r>
              <a:rPr lang="en-GB" sz="2800" dirty="0">
                <a:solidFill>
                  <a:schemeClr val="accent2">
                    <a:lumMod val="75000"/>
                  </a:schemeClr>
                </a:solidFill>
                <a:latin typeface="Calibri" pitchFamily="34" charset="0"/>
                <a:cs typeface="Calibri" pitchFamily="34" charset="0"/>
              </a:rPr>
              <a:t>It promotes the development of learner autonomy.</a:t>
            </a:r>
          </a:p>
          <a:p>
            <a:pPr eaLnBrk="1" hangingPunct="1">
              <a:spcBef>
                <a:spcPct val="20000"/>
              </a:spcBef>
              <a:buClr>
                <a:schemeClr val="accent1"/>
              </a:buClr>
              <a:buSzPct val="70000"/>
              <a:buFont typeface="Wingdings" pitchFamily="2" charset="2"/>
              <a:buChar char="v"/>
            </a:pPr>
            <a:r>
              <a:rPr lang="en-US" sz="2800" dirty="0">
                <a:solidFill>
                  <a:schemeClr val="accent2">
                    <a:lumMod val="75000"/>
                  </a:schemeClr>
                </a:solidFill>
                <a:latin typeface="Calibri" pitchFamily="34" charset="0"/>
                <a:cs typeface="Calibri" pitchFamily="34" charset="0"/>
              </a:rPr>
              <a:t>It utilizes and exploits new technology.</a:t>
            </a:r>
          </a:p>
          <a:p>
            <a:pPr eaLnBrk="1" hangingPunct="1">
              <a:spcBef>
                <a:spcPct val="20000"/>
              </a:spcBef>
              <a:buClr>
                <a:schemeClr val="accent1"/>
              </a:buClr>
              <a:buSzPct val="70000"/>
              <a:buFont typeface="Wingdings" pitchFamily="2" charset="2"/>
              <a:buChar char="v"/>
            </a:pPr>
            <a:r>
              <a:rPr lang="en-US" sz="2800" dirty="0">
                <a:solidFill>
                  <a:schemeClr val="accent2">
                    <a:lumMod val="75000"/>
                  </a:schemeClr>
                </a:solidFill>
                <a:latin typeface="Calibri" pitchFamily="34" charset="0"/>
                <a:cs typeface="Calibri" pitchFamily="34" charset="0"/>
              </a:rPr>
              <a:t>It requires inter-disciplinary collaboration and may even result in team-teaching.</a:t>
            </a:r>
            <a:endParaRPr lang="en-GB" sz="2800" dirty="0">
              <a:solidFill>
                <a:schemeClr val="accent2">
                  <a:lumMod val="75000"/>
                </a:schemeClr>
              </a:solidFill>
              <a:latin typeface="Calibri" pitchFamily="34" charset="0"/>
              <a:cs typeface="Calibri" pitchFamily="34" charset="0"/>
            </a:endParaRPr>
          </a:p>
          <a:p>
            <a:pPr eaLnBrk="1" hangingPunct="1">
              <a:spcBef>
                <a:spcPct val="20000"/>
              </a:spcBef>
              <a:buClr>
                <a:schemeClr val="accent1"/>
              </a:buClr>
              <a:buSzPct val="70000"/>
              <a:buFont typeface="Wingdings 2" pitchFamily="18" charset="2"/>
              <a:buChar char=""/>
            </a:pPr>
            <a:endParaRPr lang="en-GB" sz="1200" dirty="0">
              <a:solidFill>
                <a:schemeClr val="accent2">
                  <a:lumMod val="75000"/>
                </a:schemeClr>
              </a:solidFill>
              <a:latin typeface="Calibri" pitchFamily="34" charset="0"/>
              <a:cs typeface="Calibri" pitchFamily="34" charset="0"/>
            </a:endParaRPr>
          </a:p>
        </p:txBody>
      </p:sp>
    </p:spTree>
    <p:extLst>
      <p:ext uri="{BB962C8B-B14F-4D97-AF65-F5344CB8AC3E}">
        <p14:creationId xmlns:p14="http://schemas.microsoft.com/office/powerpoint/2010/main" val="1735698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Effect transition="in" filter="barn(inVertical)">
                                      <p:cBhvr>
                                        <p:cTn id="13" dur="500"/>
                                        <p:tgtEl>
                                          <p:spTgt spid="5">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nodeType="clickEffect">
                                  <p:stCondLst>
                                    <p:cond delay="0"/>
                                  </p:stCondLst>
                                  <p:childTnLst>
                                    <p:set>
                                      <p:cBhvr>
                                        <p:cTn id="17" dur="1" fill="hold">
                                          <p:stCondLst>
                                            <p:cond delay="0"/>
                                          </p:stCondLst>
                                        </p:cTn>
                                        <p:tgtEl>
                                          <p:spTgt spid="5">
                                            <p:txEl>
                                              <p:pRg st="1" end="1"/>
                                            </p:txEl>
                                          </p:spTgt>
                                        </p:tgtEl>
                                        <p:attrNameLst>
                                          <p:attrName>style.visibility</p:attrName>
                                        </p:attrNameLst>
                                      </p:cBhvr>
                                      <p:to>
                                        <p:strVal val="visible"/>
                                      </p:to>
                                    </p:set>
                                    <p:animEffect transition="in" filter="barn(inVertical)">
                                      <p:cBhvr>
                                        <p:cTn id="18" dur="500"/>
                                        <p:tgtEl>
                                          <p:spTgt spid="5">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nodeType="clickEffect">
                                  <p:stCondLst>
                                    <p:cond delay="0"/>
                                  </p:stCondLst>
                                  <p:childTnLst>
                                    <p:set>
                                      <p:cBhvr>
                                        <p:cTn id="22" dur="1" fill="hold">
                                          <p:stCondLst>
                                            <p:cond delay="0"/>
                                          </p:stCondLst>
                                        </p:cTn>
                                        <p:tgtEl>
                                          <p:spTgt spid="5">
                                            <p:txEl>
                                              <p:pRg st="2" end="2"/>
                                            </p:txEl>
                                          </p:spTgt>
                                        </p:tgtEl>
                                        <p:attrNameLst>
                                          <p:attrName>style.visibility</p:attrName>
                                        </p:attrNameLst>
                                      </p:cBhvr>
                                      <p:to>
                                        <p:strVal val="visible"/>
                                      </p:to>
                                    </p:set>
                                    <p:animEffect transition="in" filter="barn(inVertical)">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Effect transition="in" filter="barn(inVertical)">
                                      <p:cBhvr>
                                        <p:cTn id="28" dur="500"/>
                                        <p:tgtEl>
                                          <p:spTgt spid="5">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nodeType="clickEffect">
                                  <p:stCondLst>
                                    <p:cond delay="0"/>
                                  </p:stCondLst>
                                  <p:childTnLst>
                                    <p:set>
                                      <p:cBhvr>
                                        <p:cTn id="32" dur="1" fill="hold">
                                          <p:stCondLst>
                                            <p:cond delay="0"/>
                                          </p:stCondLst>
                                        </p:cTn>
                                        <p:tgtEl>
                                          <p:spTgt spid="5">
                                            <p:txEl>
                                              <p:pRg st="4" end="4"/>
                                            </p:txEl>
                                          </p:spTgt>
                                        </p:tgtEl>
                                        <p:attrNameLst>
                                          <p:attrName>style.visibility</p:attrName>
                                        </p:attrNameLst>
                                      </p:cBhvr>
                                      <p:to>
                                        <p:strVal val="visible"/>
                                      </p:to>
                                    </p:set>
                                    <p:animEffect transition="in" filter="barn(inVertical)">
                                      <p:cBhvr>
                                        <p:cTn id="33"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170</TotalTime>
  <Words>2365</Words>
  <Application>Microsoft Office PowerPoint</Application>
  <PresentationFormat>On-screen Show (4:3)</PresentationFormat>
  <Paragraphs>274</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The University of Nottingham Ningbo, China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Information Services</dc:creator>
  <cp:lastModifiedBy>Administrator</cp:lastModifiedBy>
  <cp:revision>35</cp:revision>
  <cp:lastPrinted>2013-03-30T04:01:27Z</cp:lastPrinted>
  <dcterms:created xsi:type="dcterms:W3CDTF">2013-03-30T03:37:25Z</dcterms:created>
  <dcterms:modified xsi:type="dcterms:W3CDTF">2013-04-06T12:11:57Z</dcterms:modified>
</cp:coreProperties>
</file>