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74" r:id="rId3"/>
    <p:sldId id="263" r:id="rId4"/>
    <p:sldId id="325" r:id="rId5"/>
    <p:sldId id="290" r:id="rId6"/>
    <p:sldId id="315" r:id="rId7"/>
    <p:sldId id="320" r:id="rId8"/>
    <p:sldId id="319" r:id="rId9"/>
    <p:sldId id="316" r:id="rId10"/>
    <p:sldId id="321" r:id="rId11"/>
    <p:sldId id="322" r:id="rId12"/>
    <p:sldId id="317" r:id="rId13"/>
    <p:sldId id="264" r:id="rId14"/>
    <p:sldId id="324" r:id="rId15"/>
    <p:sldId id="296" r:id="rId16"/>
    <p:sldId id="261" r:id="rId17"/>
    <p:sldId id="304" r:id="rId18"/>
    <p:sldId id="312" r:id="rId19"/>
    <p:sldId id="313" r:id="rId20"/>
    <p:sldId id="275" r:id="rId21"/>
    <p:sldId id="310" r:id="rId22"/>
    <p:sldId id="270" r:id="rId23"/>
    <p:sldId id="297" r:id="rId24"/>
    <p:sldId id="309" r:id="rId25"/>
    <p:sldId id="305" r:id="rId26"/>
    <p:sldId id="306" r:id="rId27"/>
    <p:sldId id="302" r:id="rId28"/>
    <p:sldId id="311" r:id="rId29"/>
    <p:sldId id="301" r:id="rId30"/>
    <p:sldId id="308" r:id="rId31"/>
    <p:sldId id="293" r:id="rId32"/>
    <p:sldId id="298" r:id="rId33"/>
    <p:sldId id="299" r:id="rId34"/>
    <p:sldId id="276" r:id="rId3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CC00"/>
    <a:srgbClr val="FF6600"/>
    <a:srgbClr val="FFCC00"/>
    <a:srgbClr val="D5FBFF"/>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291"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8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7450E4-5DFC-4463-A1E4-CD56C3A4C0A4}" type="datetimeFigureOut">
              <a:rPr lang="zh-TW" altLang="en-US" smtClean="0"/>
              <a:pPr/>
              <a:t>2013/4/12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8565E7-F111-40BD-A542-BD4997CF2BE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US" altLang="zh-TW"/>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F9831A21-BECF-4997-B176-43479B80CB2B}" type="datetimeFigureOut">
              <a:rPr lang="zh-TW" altLang="en-US"/>
              <a:pPr>
                <a:defRPr/>
              </a:pPr>
              <a:t>2013/4/12</a:t>
            </a:fld>
            <a:endParaRPr lang="en-US" altLang="zh-TW"/>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US" altLang="zh-TW"/>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D4ED83C-6E6E-4F37-A538-61A7E7D7CBB1}"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D4ED83C-6E6E-4F37-A538-61A7E7D7CBB1}" type="slidenum">
              <a:rPr lang="zh-TW" altLang="en-US" smtClean="0"/>
              <a:pPr>
                <a:defRPr/>
              </a:pPr>
              <a:t>1</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5AE97ED-D28C-43F1-85A4-8ED3EDB06C6D}" type="datetime1">
              <a:rPr lang="zh-TW" altLang="en-US" smtClean="0"/>
              <a:pPr>
                <a:defRPr/>
              </a:pPr>
              <a:t>2013/4/12</a:t>
            </a:fld>
            <a:endParaRPr lang="fr-FR" altLang="zh-TW"/>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sz="2000"/>
            </a:lvl1pPr>
          </a:lstStyle>
          <a:p>
            <a:pPr>
              <a:defRPr/>
            </a:pPr>
            <a:fld id="{8FD97873-E40D-45D2-A558-20DD26221DA3}" type="slidenum">
              <a:rPr lang="zh-TW" altLang="fr-FR" smtClean="0"/>
              <a:pPr>
                <a:defRPr/>
              </a:pPr>
              <a:t>‹#›</a:t>
            </a:fld>
            <a:endParaRPr lang="fr-FR"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D88F6A0-A635-41AC-89A8-0F7A735CF029}" type="datetime1">
              <a:rPr lang="zh-TW" altLang="en-US" smtClean="0"/>
              <a:pPr>
                <a:defRPr/>
              </a:pPr>
              <a:t>2013/4/12</a:t>
            </a:fld>
            <a:endParaRPr lang="fr-FR" altLang="zh-TW"/>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9F36CCE7-8319-4259-B333-BC45F71737FF}" type="slidenum">
              <a:rPr lang="zh-TW" altLang="fr-FR"/>
              <a:pPr>
                <a:defRPr/>
              </a:pPr>
              <a:t>‹#›</a:t>
            </a:fld>
            <a:endParaRPr lang="fr-FR"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ED11043-8532-4F9B-A04D-5C7DE7BC70F5}" type="datetime1">
              <a:rPr lang="zh-TW" altLang="en-US" smtClean="0"/>
              <a:pPr>
                <a:defRPr/>
              </a:pPr>
              <a:t>2013/4/12</a:t>
            </a:fld>
            <a:endParaRPr lang="fr-FR" altLang="zh-TW"/>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8180D371-9A13-4005-8D01-84252D796615}" type="slidenum">
              <a:rPr lang="zh-TW" altLang="fr-FR"/>
              <a:pPr>
                <a:defRPr/>
              </a:pPr>
              <a:t>‹#›</a:t>
            </a:fld>
            <a:endParaRPr lang="fr-FR"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E78D2A1-37A1-4E22-BAEC-BC81A4296103}" type="datetime1">
              <a:rPr lang="zh-TW" altLang="en-US" smtClean="0"/>
              <a:pPr>
                <a:defRPr/>
              </a:pPr>
              <a:t>2013/4/12</a:t>
            </a:fld>
            <a:endParaRPr lang="fr-FR" altLang="zh-TW"/>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sz="2400"/>
            </a:lvl1pPr>
          </a:lstStyle>
          <a:p>
            <a:pPr>
              <a:defRPr/>
            </a:pPr>
            <a:fld id="{D14F1041-F4AB-4D2A-A843-096BBFB5169B}" type="slidenum">
              <a:rPr lang="zh-TW" altLang="fr-FR" smtClean="0"/>
              <a:pPr>
                <a:defRPr/>
              </a:pPr>
              <a:t>‹#›</a:t>
            </a:fld>
            <a:endParaRPr lang="fr-FR"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BB0E944-058C-42A1-AF01-5F25CCADA5B0}" type="datetime1">
              <a:rPr lang="zh-TW" altLang="en-US" smtClean="0"/>
              <a:pPr>
                <a:defRPr/>
              </a:pPr>
              <a:t>2013/4/12</a:t>
            </a:fld>
            <a:endParaRPr lang="fr-FR" altLang="zh-TW"/>
          </a:p>
        </p:txBody>
      </p:sp>
      <p:sp>
        <p:nvSpPr>
          <p:cNvPr id="5"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89E8EDA9-C4A3-405C-8E5A-09F2B421E11B}" type="slidenum">
              <a:rPr lang="zh-TW" altLang="fr-FR"/>
              <a:pPr>
                <a:defRPr/>
              </a:pPr>
              <a:t>‹#›</a:t>
            </a:fld>
            <a:endParaRPr lang="fr-FR"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F8FD5E86-4D81-4AD5-A550-E9109099489F}" type="datetime1">
              <a:rPr lang="zh-TW" altLang="en-US" smtClean="0"/>
              <a:pPr>
                <a:defRPr/>
              </a:pPr>
              <a:t>2013/4/12</a:t>
            </a:fld>
            <a:endParaRPr lang="fr-FR" altLang="zh-TW"/>
          </a:p>
        </p:txBody>
      </p:sp>
      <p:sp>
        <p:nvSpPr>
          <p:cNvPr id="6"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6E952E73-AC48-48E3-989A-72941FA42713}" type="slidenum">
              <a:rPr lang="zh-TW" altLang="fr-FR"/>
              <a:pPr>
                <a:defRPr/>
              </a:pPr>
              <a:t>‹#›</a:t>
            </a:fld>
            <a:endParaRPr lang="fr-FR"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831BBAC-608C-4159-AD54-F8C61368C833}" type="datetime1">
              <a:rPr lang="zh-TW" altLang="en-US" smtClean="0"/>
              <a:pPr>
                <a:defRPr/>
              </a:pPr>
              <a:t>2013/4/12</a:t>
            </a:fld>
            <a:endParaRPr lang="fr-FR" altLang="zh-TW"/>
          </a:p>
        </p:txBody>
      </p:sp>
      <p:sp>
        <p:nvSpPr>
          <p:cNvPr id="8"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9" name="Espace réservé du numéro de diapositive 5"/>
          <p:cNvSpPr>
            <a:spLocks noGrp="1"/>
          </p:cNvSpPr>
          <p:nvPr>
            <p:ph type="sldNum" sz="quarter" idx="12"/>
          </p:nvPr>
        </p:nvSpPr>
        <p:spPr/>
        <p:txBody>
          <a:bodyPr/>
          <a:lstStyle>
            <a:lvl1pPr>
              <a:defRPr/>
            </a:lvl1pPr>
          </a:lstStyle>
          <a:p>
            <a:pPr>
              <a:defRPr/>
            </a:pPr>
            <a:fld id="{5B886942-F8F9-4E9D-A67F-CC641EF08892}" type="slidenum">
              <a:rPr lang="zh-TW" altLang="fr-FR"/>
              <a:pPr>
                <a:defRPr/>
              </a:pPr>
              <a:t>‹#›</a:t>
            </a:fld>
            <a:endParaRPr lang="fr-FR"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A109F0BC-8CA5-4F8C-9D4A-D0CEC8A98C41}" type="datetime1">
              <a:rPr lang="zh-TW" altLang="en-US" smtClean="0"/>
              <a:pPr>
                <a:defRPr/>
              </a:pPr>
              <a:t>2013/4/12</a:t>
            </a:fld>
            <a:endParaRPr lang="fr-FR" altLang="zh-TW"/>
          </a:p>
        </p:txBody>
      </p:sp>
      <p:sp>
        <p:nvSpPr>
          <p:cNvPr id="4"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5" name="Espace réservé du numéro de diapositive 5"/>
          <p:cNvSpPr>
            <a:spLocks noGrp="1"/>
          </p:cNvSpPr>
          <p:nvPr>
            <p:ph type="sldNum" sz="quarter" idx="12"/>
          </p:nvPr>
        </p:nvSpPr>
        <p:spPr/>
        <p:txBody>
          <a:bodyPr/>
          <a:lstStyle>
            <a:lvl1pPr>
              <a:defRPr/>
            </a:lvl1pPr>
          </a:lstStyle>
          <a:p>
            <a:pPr>
              <a:defRPr/>
            </a:pPr>
            <a:fld id="{D9EF9D63-9429-49E1-86AF-290E63CB8659}" type="slidenum">
              <a:rPr lang="zh-TW" altLang="fr-FR"/>
              <a:pPr>
                <a:defRPr/>
              </a:pPr>
              <a:t>‹#›</a:t>
            </a:fld>
            <a:endParaRPr lang="fr-FR"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C3EE515-50BF-4A08-B328-C15741AD4DC1}" type="datetime1">
              <a:rPr lang="zh-TW" altLang="en-US" smtClean="0"/>
              <a:pPr>
                <a:defRPr/>
              </a:pPr>
              <a:t>2013/4/12</a:t>
            </a:fld>
            <a:endParaRPr lang="fr-FR" altLang="zh-TW"/>
          </a:p>
        </p:txBody>
      </p:sp>
      <p:sp>
        <p:nvSpPr>
          <p:cNvPr id="3"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4" name="Espace réservé du numéro de diapositive 5"/>
          <p:cNvSpPr>
            <a:spLocks noGrp="1"/>
          </p:cNvSpPr>
          <p:nvPr>
            <p:ph type="sldNum" sz="quarter" idx="12"/>
          </p:nvPr>
        </p:nvSpPr>
        <p:spPr/>
        <p:txBody>
          <a:bodyPr/>
          <a:lstStyle>
            <a:lvl1pPr>
              <a:defRPr/>
            </a:lvl1pPr>
          </a:lstStyle>
          <a:p>
            <a:pPr>
              <a:defRPr/>
            </a:pPr>
            <a:fld id="{69396196-2977-40A3-80ED-2712C71186BC}" type="slidenum">
              <a:rPr lang="zh-TW" altLang="fr-FR"/>
              <a:pPr>
                <a:defRPr/>
              </a:pPr>
              <a:t>‹#›</a:t>
            </a:fld>
            <a:endParaRPr lang="fr-FR"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052A2A9-6E9B-4AE7-970B-ED8F950E85FD}" type="datetime1">
              <a:rPr lang="zh-TW" altLang="en-US" smtClean="0"/>
              <a:pPr>
                <a:defRPr/>
              </a:pPr>
              <a:t>2013/4/12</a:t>
            </a:fld>
            <a:endParaRPr lang="fr-FR" altLang="zh-TW"/>
          </a:p>
        </p:txBody>
      </p:sp>
      <p:sp>
        <p:nvSpPr>
          <p:cNvPr id="6"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1B98B434-20EB-4BB1-A87C-06CAF831D742}" type="slidenum">
              <a:rPr lang="zh-TW" altLang="fr-FR"/>
              <a:pPr>
                <a:defRPr/>
              </a:pPr>
              <a:t>‹#›</a:t>
            </a:fld>
            <a:endParaRPr lang="fr-FR"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1457933-80C5-4454-ABB0-0C11F21B93B7}" type="datetime1">
              <a:rPr lang="zh-TW" altLang="en-US" smtClean="0"/>
              <a:pPr>
                <a:defRPr/>
              </a:pPr>
              <a:t>2013/4/12</a:t>
            </a:fld>
            <a:endParaRPr lang="fr-FR" altLang="zh-TW"/>
          </a:p>
        </p:txBody>
      </p:sp>
      <p:sp>
        <p:nvSpPr>
          <p:cNvPr id="6" name="Espace réservé du pied de page 4"/>
          <p:cNvSpPr>
            <a:spLocks noGrp="1"/>
          </p:cNvSpPr>
          <p:nvPr>
            <p:ph type="ftr" sz="quarter" idx="11"/>
          </p:nvPr>
        </p:nvSpPr>
        <p:spPr/>
        <p:txBody>
          <a:bodyPr/>
          <a:lstStyle>
            <a:lvl1pPr>
              <a:defRPr/>
            </a:lvl1pPr>
          </a:lstStyle>
          <a:p>
            <a:pPr>
              <a:defRPr/>
            </a:pPr>
            <a:endParaRPr lang="zh-TW" altLang="en-US"/>
          </a:p>
        </p:txBody>
      </p:sp>
      <p:sp>
        <p:nvSpPr>
          <p:cNvPr id="7" name="Espace réservé du numéro de diapositive 5"/>
          <p:cNvSpPr>
            <a:spLocks noGrp="1"/>
          </p:cNvSpPr>
          <p:nvPr>
            <p:ph type="sldNum" sz="quarter" idx="12"/>
          </p:nvPr>
        </p:nvSpPr>
        <p:spPr/>
        <p:txBody>
          <a:bodyPr/>
          <a:lstStyle>
            <a:lvl1pPr>
              <a:defRPr/>
            </a:lvl1pPr>
          </a:lstStyle>
          <a:p>
            <a:pPr>
              <a:defRPr/>
            </a:pPr>
            <a:fld id="{1E34B1C4-72FC-482B-A9B6-2D8AB6BF3C1C}" type="slidenum">
              <a:rPr lang="zh-TW" altLang="fr-FR"/>
              <a:pPr>
                <a:defRPr/>
              </a:pPr>
              <a:t>‹#›</a:t>
            </a:fld>
            <a:endParaRPr lang="fr-FR"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813DB5C2-02CD-4A74-9C16-86774A974A09}" type="datetime1">
              <a:rPr lang="zh-TW" altLang="en-US" smtClean="0"/>
              <a:pPr>
                <a:defRPr/>
              </a:pPr>
              <a:t>2013/4/12</a:t>
            </a:fld>
            <a:endParaRPr lang="fr-FR" altLang="zh-TW"/>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zh-TW" alt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FA1C0BA6-57B0-4657-AB0B-1B8B1AB2DFF3}" type="slidenum">
              <a:rPr lang="zh-TW" altLang="fr-FR"/>
              <a:pPr>
                <a:defRPr/>
              </a:pPr>
              <a:t>‹#›</a:t>
            </a:fld>
            <a:endParaRPr lang="fr-FR"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副標題 4"/>
          <p:cNvSpPr>
            <a:spLocks noGrp="1"/>
          </p:cNvSpPr>
          <p:nvPr>
            <p:ph type="subTitle" idx="1"/>
          </p:nvPr>
        </p:nvSpPr>
        <p:spPr>
          <a:xfrm>
            <a:off x="571472" y="4500570"/>
            <a:ext cx="6400800" cy="2214578"/>
          </a:xfrm>
        </p:spPr>
        <p:txBody>
          <a:bodyPr/>
          <a:lstStyle/>
          <a:p>
            <a:pPr algn="l"/>
            <a:r>
              <a:rPr lang="en-US" altLang="zh-TW" sz="2400" dirty="0" err="1" smtClean="0">
                <a:solidFill>
                  <a:schemeClr val="bg1"/>
                </a:solidFill>
                <a:latin typeface="Times New Roman" pitchFamily="18" charset="0"/>
                <a:ea typeface="標楷體" pitchFamily="65" charset="-120"/>
                <a:cs typeface="Times New Roman" pitchFamily="18" charset="0"/>
              </a:rPr>
              <a:t>Wenli</a:t>
            </a:r>
            <a:r>
              <a:rPr lang="zh-TW" altLang="en-US" sz="2400" dirty="0" smtClean="0">
                <a:solidFill>
                  <a:schemeClr val="bg1"/>
                </a:solidFill>
                <a:latin typeface="Times New Roman" pitchFamily="18" charset="0"/>
                <a:ea typeface="標楷體" pitchFamily="65" charset="-120"/>
                <a:cs typeface="Times New Roman" pitchFamily="18" charset="0"/>
              </a:rPr>
              <a:t>  </a:t>
            </a:r>
            <a:r>
              <a:rPr lang="en-US" altLang="zh-TW" sz="2400" dirty="0" err="1" smtClean="0">
                <a:solidFill>
                  <a:schemeClr val="bg1"/>
                </a:solidFill>
                <a:latin typeface="Times New Roman" pitchFamily="18" charset="0"/>
                <a:ea typeface="標楷體" pitchFamily="65" charset="-120"/>
                <a:cs typeface="Times New Roman" pitchFamily="18" charset="0"/>
              </a:rPr>
              <a:t>Tsou</a:t>
            </a:r>
            <a:r>
              <a:rPr lang="en-US" altLang="zh-TW" sz="2400" dirty="0" smtClean="0">
                <a:solidFill>
                  <a:schemeClr val="bg1"/>
                </a:solidFill>
                <a:latin typeface="Times New Roman" pitchFamily="18" charset="0"/>
                <a:ea typeface="標楷體" pitchFamily="65" charset="-120"/>
                <a:cs typeface="Times New Roman" pitchFamily="18" charset="0"/>
              </a:rPr>
              <a:t>, Professor</a:t>
            </a:r>
          </a:p>
          <a:p>
            <a:pPr algn="l"/>
            <a:r>
              <a:rPr lang="en-US" altLang="zh-TW" sz="2400" dirty="0" smtClean="0">
                <a:solidFill>
                  <a:schemeClr val="bg1"/>
                </a:solidFill>
                <a:latin typeface="Times New Roman" pitchFamily="18" charset="0"/>
                <a:ea typeface="標楷體" pitchFamily="65" charset="-120"/>
                <a:cs typeface="Times New Roman" pitchFamily="18" charset="0"/>
              </a:rPr>
              <a:t>National Cheng Kung University</a:t>
            </a:r>
          </a:p>
          <a:p>
            <a:pPr algn="l"/>
            <a:r>
              <a:rPr lang="zh-TW" altLang="en-US" sz="2400" dirty="0" smtClean="0">
                <a:solidFill>
                  <a:schemeClr val="bg1"/>
                </a:solidFill>
                <a:latin typeface="標楷體" pitchFamily="65" charset="-120"/>
                <a:ea typeface="標楷體" pitchFamily="65" charset="-120"/>
              </a:rPr>
              <a:t>鄒文莉</a:t>
            </a:r>
            <a:r>
              <a:rPr lang="en-US" sz="2400" dirty="0" smtClean="0">
                <a:solidFill>
                  <a:schemeClr val="bg1"/>
                </a:solidFill>
                <a:latin typeface="標楷體" pitchFamily="65" charset="-120"/>
                <a:ea typeface="標楷體" pitchFamily="65" charset="-120"/>
              </a:rPr>
              <a:t>  </a:t>
            </a:r>
          </a:p>
          <a:p>
            <a:pPr algn="l"/>
            <a:r>
              <a:rPr lang="zh-TW" altLang="en-US" sz="2400" dirty="0" smtClean="0">
                <a:solidFill>
                  <a:schemeClr val="bg1"/>
                </a:solidFill>
                <a:latin typeface="標楷體" pitchFamily="65" charset="-120"/>
                <a:ea typeface="標楷體" pitchFamily="65" charset="-120"/>
              </a:rPr>
              <a:t>國立成功大學外國語文學系教授</a:t>
            </a:r>
          </a:p>
          <a:p>
            <a:pPr algn="l"/>
            <a:r>
              <a:rPr lang="en-US" altLang="zh-TW" sz="2400" smtClean="0">
                <a:solidFill>
                  <a:schemeClr val="bg1"/>
                </a:solidFill>
                <a:latin typeface="標楷體" pitchFamily="65" charset="-120"/>
                <a:ea typeface="標楷體" pitchFamily="65" charset="-120"/>
              </a:rPr>
              <a:t>2013/04/14</a:t>
            </a:r>
          </a:p>
          <a:p>
            <a:pPr algn="l"/>
            <a:endParaRPr lang="zh-TW" altLang="en-US" sz="2400" dirty="0">
              <a:solidFill>
                <a:schemeClr val="bg1"/>
              </a:solidFill>
              <a:latin typeface="標楷體" pitchFamily="65" charset="-120"/>
              <a:ea typeface="標楷體" pitchFamily="65" charset="-120"/>
            </a:endParaRPr>
          </a:p>
        </p:txBody>
      </p:sp>
      <p:sp>
        <p:nvSpPr>
          <p:cNvPr id="6" name="矩形 5"/>
          <p:cNvSpPr/>
          <p:nvPr/>
        </p:nvSpPr>
        <p:spPr>
          <a:xfrm>
            <a:off x="285720" y="2071678"/>
            <a:ext cx="8572560" cy="1846659"/>
          </a:xfrm>
          <a:prstGeom prst="rect">
            <a:avLst/>
          </a:prstGeom>
        </p:spPr>
        <p:txBody>
          <a:bodyPr wrap="square">
            <a:spAutoFit/>
          </a:bodyPr>
          <a:lstStyle/>
          <a:p>
            <a:r>
              <a:rPr lang="en-US" altLang="zh-TW" sz="4800" dirty="0" smtClean="0">
                <a:solidFill>
                  <a:schemeClr val="bg1"/>
                </a:solidFill>
                <a:latin typeface="Times New Roman" pitchFamily="18" charset="0"/>
                <a:cs typeface="Times New Roman" pitchFamily="18" charset="0"/>
              </a:rPr>
              <a:t>The ESP Program at National Cheng Kung University (NCKU)</a:t>
            </a:r>
            <a:r>
              <a:rPr lang="en-US" altLang="zh-TW" sz="6600" dirty="0" smtClean="0"/>
              <a:t>	</a:t>
            </a:r>
          </a:p>
        </p:txBody>
      </p:sp>
      <p:sp>
        <p:nvSpPr>
          <p:cNvPr id="7" name="投影片編號版面配置區 6"/>
          <p:cNvSpPr>
            <a:spLocks noGrp="1"/>
          </p:cNvSpPr>
          <p:nvPr>
            <p:ph type="sldNum" sz="quarter" idx="12"/>
          </p:nvPr>
        </p:nvSpPr>
        <p:spPr/>
        <p:txBody>
          <a:bodyPr/>
          <a:lstStyle/>
          <a:p>
            <a:pPr>
              <a:defRPr/>
            </a:pPr>
            <a:fld id="{8FD97873-E40D-45D2-A558-20DD26221DA3}" type="slidenum">
              <a:rPr lang="zh-TW" altLang="fr-FR" smtClean="0"/>
              <a:pPr>
                <a:defRPr/>
              </a:pPr>
              <a:t>1</a:t>
            </a:fld>
            <a:endParaRPr lang="fr-FR" altLang="zh-TW"/>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85720" y="2285992"/>
            <a:ext cx="8607455" cy="4311658"/>
          </a:xfrm>
        </p:spPr>
        <p:txBody>
          <a:bodyPr/>
          <a:lstStyle/>
          <a:p>
            <a:r>
              <a:rPr lang="en-US" altLang="zh-TW" dirty="0" smtClean="0"/>
              <a:t>During materials compilation, at least one ELT supervisor was assigned for each textbook. They supervised the materials development process and attended the biweekly meetings. </a:t>
            </a:r>
          </a:p>
          <a:p>
            <a:r>
              <a:rPr lang="en-US" altLang="zh-TW" dirty="0" smtClean="0"/>
              <a:t>Subject professors provided consultation before and during the planning and compilation processes. They also reviewed materials after the lessons were developed. These specialists ensured that appropriate content, skills, tasks were included. </a:t>
            </a:r>
            <a:endParaRPr lang="zh-TW" altLang="zh-TW" dirty="0" smtClean="0"/>
          </a:p>
          <a:p>
            <a:pPr eaLnBrk="1" hangingPunct="1">
              <a:lnSpc>
                <a:spcPct val="90000"/>
              </a:lnSpc>
              <a:buFont typeface="Arial" charset="0"/>
              <a:buBlip>
                <a:blip r:embed="rId3"/>
              </a:buBlip>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2357423" y="333374"/>
            <a:ext cx="6794516" cy="1166799"/>
          </a:xfrm>
          <a:noFill/>
        </p:spPr>
        <p:txBody>
          <a:bodyPr/>
          <a:lstStyle/>
          <a:p>
            <a:pPr eaLnBrk="1" hangingPunct="1"/>
            <a:r>
              <a:rPr lang="en-US" altLang="zh-TW" dirty="0" smtClean="0">
                <a:solidFill>
                  <a:schemeClr val="bg1"/>
                </a:solidFill>
              </a:rPr>
              <a:t>Material Designs</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10</a:t>
            </a:fld>
            <a:endParaRPr lang="fr-FR" altLang="zh-TW"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85720" y="1500174"/>
            <a:ext cx="8607455" cy="5097476"/>
          </a:xfrm>
        </p:spPr>
        <p:txBody>
          <a:bodyPr/>
          <a:lstStyle/>
          <a:p>
            <a:pPr eaLnBrk="1" hangingPunct="1">
              <a:lnSpc>
                <a:spcPct val="90000"/>
              </a:lnSpc>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eaLnBrk="1" hangingPunct="1">
              <a:lnSpc>
                <a:spcPct val="90000"/>
              </a:lnSpc>
              <a:buNone/>
            </a:pPr>
            <a:endParaRPr lang="en-US" altLang="zh-TW" dirty="0" smtClean="0"/>
          </a:p>
          <a:p>
            <a:pPr eaLnBrk="1" hangingPunct="1">
              <a:lnSpc>
                <a:spcPct val="90000"/>
              </a:lnSpc>
              <a:buNone/>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1571604" y="333374"/>
            <a:ext cx="7580335" cy="1166799"/>
          </a:xfrm>
          <a:noFill/>
        </p:spPr>
        <p:txBody>
          <a:bodyPr/>
          <a:lstStyle/>
          <a:p>
            <a:pPr eaLnBrk="1" hangingPunct="1"/>
            <a:r>
              <a:rPr lang="en-US" altLang="zh-TW" dirty="0" smtClean="0">
                <a:solidFill>
                  <a:schemeClr val="bg1"/>
                </a:solidFill>
              </a:rPr>
              <a:t>The Process of Course Designs</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11</a:t>
            </a:fld>
            <a:endParaRPr lang="fr-FR" altLang="zh-TW" sz="2400" dirty="0"/>
          </a:p>
        </p:txBody>
      </p:sp>
      <p:pic>
        <p:nvPicPr>
          <p:cNvPr id="1026" name="Picture 2"/>
          <p:cNvPicPr>
            <a:picLocks noChangeAspect="1" noChangeArrowheads="1"/>
          </p:cNvPicPr>
          <p:nvPr/>
        </p:nvPicPr>
        <p:blipFill>
          <a:blip r:embed="rId3" cstate="print"/>
          <a:srcRect/>
          <a:stretch>
            <a:fillRect/>
          </a:stretch>
        </p:blipFill>
        <p:spPr bwMode="auto">
          <a:xfrm>
            <a:off x="1000100" y="1268760"/>
            <a:ext cx="7572428" cy="5583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85720" y="2285992"/>
            <a:ext cx="8607455" cy="4311658"/>
          </a:xfrm>
        </p:spPr>
        <p:txBody>
          <a:bodyPr/>
          <a:lstStyle/>
          <a:p>
            <a:pPr marL="365760" indent="-256032" eaLnBrk="1" fontAlgn="auto" hangingPunct="1">
              <a:spcAft>
                <a:spcPts val="0"/>
              </a:spcAft>
              <a:buClr>
                <a:schemeClr val="accent3"/>
              </a:buClr>
              <a:buFont typeface="Georgia"/>
              <a:buChar char="•"/>
              <a:defRPr/>
            </a:pPr>
            <a:r>
              <a:rPr lang="en-US" altLang="zh-TW" dirty="0" smtClean="0">
                <a:latin typeface="Times New Roman" pitchFamily="18" charset="0"/>
                <a:cs typeface="Times New Roman" pitchFamily="18" charset="0"/>
              </a:rPr>
              <a:t>Achievement tests</a:t>
            </a:r>
          </a:p>
          <a:p>
            <a:pPr marL="658368" lvl="1" indent="-246888" eaLnBrk="1" fontAlgn="auto" hangingPunct="1">
              <a:spcAft>
                <a:spcPts val="0"/>
              </a:spcAft>
              <a:buFont typeface="Georgia"/>
              <a:buChar char="▫"/>
              <a:defRPr/>
            </a:pPr>
            <a:r>
              <a:rPr lang="en-US" altLang="zh-TW" dirty="0" smtClean="0">
                <a:latin typeface="Times New Roman" pitchFamily="18" charset="0"/>
                <a:cs typeface="Times New Roman" pitchFamily="18" charset="0"/>
              </a:rPr>
              <a:t>Scope: advanced ESP content and skills</a:t>
            </a:r>
          </a:p>
          <a:p>
            <a:pPr marL="658368" lvl="1" indent="-246888" eaLnBrk="1" fontAlgn="auto" hangingPunct="1">
              <a:spcAft>
                <a:spcPts val="0"/>
              </a:spcAft>
              <a:buFont typeface="Georgia"/>
              <a:buChar char="▫"/>
              <a:defRPr/>
            </a:pPr>
            <a:r>
              <a:rPr lang="en-US" altLang="zh-TW" dirty="0" smtClean="0">
                <a:latin typeface="Times New Roman" pitchFamily="18" charset="0"/>
                <a:cs typeface="Times New Roman" pitchFamily="18" charset="0"/>
              </a:rPr>
              <a:t>Item and skills:</a:t>
            </a:r>
          </a:p>
          <a:p>
            <a:pPr marL="923544" lvl="2" indent="-219456" eaLnBrk="1" fontAlgn="auto" hangingPunct="1">
              <a:spcAft>
                <a:spcPts val="0"/>
              </a:spcAft>
              <a:buFont typeface="Wingdings 2"/>
              <a:buChar char=""/>
              <a:defRPr/>
            </a:pPr>
            <a:r>
              <a:rPr lang="en-US" altLang="zh-TW" dirty="0" smtClean="0">
                <a:latin typeface="Times New Roman" pitchFamily="18" charset="0"/>
                <a:cs typeface="Times New Roman" pitchFamily="18" charset="0"/>
              </a:rPr>
              <a:t>ESP vocabulary (quizzes) 10%</a:t>
            </a:r>
          </a:p>
          <a:p>
            <a:pPr marL="923544" lvl="2" indent="-219456" eaLnBrk="1" fontAlgn="auto" hangingPunct="1">
              <a:spcAft>
                <a:spcPts val="0"/>
              </a:spcAft>
              <a:buFont typeface="Wingdings 2"/>
              <a:buChar char=""/>
              <a:defRPr/>
            </a:pPr>
            <a:r>
              <a:rPr lang="en-US" altLang="zh-TW" dirty="0" smtClean="0">
                <a:latin typeface="Times New Roman" pitchFamily="18" charset="0"/>
                <a:cs typeface="Times New Roman" pitchFamily="18" charset="0"/>
              </a:rPr>
              <a:t>Reading comprehension (midterm) 25%</a:t>
            </a:r>
          </a:p>
          <a:p>
            <a:pPr marL="923544" lvl="2" indent="-219456" eaLnBrk="1" fontAlgn="auto" hangingPunct="1">
              <a:spcAft>
                <a:spcPts val="0"/>
              </a:spcAft>
              <a:buFont typeface="Wingdings 2"/>
              <a:buChar char=""/>
              <a:defRPr/>
            </a:pPr>
            <a:r>
              <a:rPr lang="en-US" altLang="zh-TW" dirty="0" smtClean="0">
                <a:latin typeface="Times New Roman" pitchFamily="18" charset="0"/>
                <a:cs typeface="Times New Roman" pitchFamily="18" charset="0"/>
              </a:rPr>
              <a:t>Speaking skills (final) 25%</a:t>
            </a:r>
          </a:p>
          <a:p>
            <a:pPr marL="658368" lvl="1" indent="-246888" eaLnBrk="1" fontAlgn="auto" hangingPunct="1">
              <a:spcAft>
                <a:spcPts val="0"/>
              </a:spcAft>
              <a:buFont typeface="Georgia"/>
              <a:buChar char="▫"/>
              <a:defRPr/>
            </a:pPr>
            <a:r>
              <a:rPr lang="en-US" altLang="zh-TW" dirty="0" smtClean="0">
                <a:latin typeface="Times New Roman" pitchFamily="18" charset="0"/>
                <a:cs typeface="Times New Roman" pitchFamily="18" charset="0"/>
              </a:rPr>
              <a:t>60% testing aligned across disciplines</a:t>
            </a:r>
          </a:p>
          <a:p>
            <a:pPr marL="365760" indent="-256032" eaLnBrk="1" fontAlgn="auto" hangingPunct="1">
              <a:spcAft>
                <a:spcPts val="0"/>
              </a:spcAft>
              <a:buClr>
                <a:schemeClr val="accent3"/>
              </a:buClr>
              <a:buFont typeface="Georgia"/>
              <a:buChar char="•"/>
              <a:defRPr/>
            </a:pPr>
            <a:r>
              <a:rPr lang="en-US" altLang="zh-TW" dirty="0" smtClean="0">
                <a:latin typeface="Times New Roman" pitchFamily="18" charset="0"/>
                <a:cs typeface="Times New Roman" pitchFamily="18" charset="0"/>
              </a:rPr>
              <a:t>Proficiency tests</a:t>
            </a:r>
          </a:p>
          <a:p>
            <a:pPr marL="658368" lvl="1" indent="-246888" eaLnBrk="1" fontAlgn="auto" hangingPunct="1">
              <a:spcAft>
                <a:spcPts val="0"/>
              </a:spcAft>
              <a:buFont typeface="Georgia"/>
              <a:buChar char="▫"/>
              <a:defRPr/>
            </a:pPr>
            <a:r>
              <a:rPr lang="en-US" altLang="zh-TW" dirty="0" smtClean="0">
                <a:latin typeface="Times New Roman" pitchFamily="18" charset="0"/>
                <a:cs typeface="Times New Roman" pitchFamily="18" charset="0"/>
              </a:rPr>
              <a:t>Testing of general workplace English proficiency (TOEIC)</a:t>
            </a:r>
            <a:endParaRPr lang="zh-TW" altLang="en-US" dirty="0" smtClean="0">
              <a:latin typeface="Times New Roman" pitchFamily="18" charset="0"/>
              <a:cs typeface="Times New Roman" pitchFamily="18" charset="0"/>
            </a:endParaRPr>
          </a:p>
          <a:p>
            <a:pPr eaLnBrk="1" hangingPunct="1">
              <a:lnSpc>
                <a:spcPct val="90000"/>
              </a:lnSpc>
              <a:buFont typeface="Arial" charset="0"/>
              <a:buBlip>
                <a:blip r:embed="rId3"/>
              </a:buBlip>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2357423" y="333374"/>
            <a:ext cx="6794516" cy="1166799"/>
          </a:xfrm>
          <a:noFill/>
        </p:spPr>
        <p:txBody>
          <a:bodyPr/>
          <a:lstStyle/>
          <a:p>
            <a:pPr eaLnBrk="1" hangingPunct="1"/>
            <a:r>
              <a:rPr lang="en-US" altLang="zh-TW" dirty="0" smtClean="0">
                <a:solidFill>
                  <a:schemeClr val="bg1"/>
                </a:solidFill>
                <a:latin typeface="Times New Roman" pitchFamily="18" charset="0"/>
                <a:cs typeface="Times New Roman" pitchFamily="18" charset="0"/>
              </a:rPr>
              <a:t>Learning Assessments</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12</a:t>
            </a:fld>
            <a:endParaRPr lang="fr-FR" altLang="zh-TW"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Titre 1"/>
          <p:cNvSpPr>
            <a:spLocks noGrp="1"/>
          </p:cNvSpPr>
          <p:nvPr>
            <p:ph type="title"/>
          </p:nvPr>
        </p:nvSpPr>
        <p:spPr>
          <a:xfrm>
            <a:off x="2500299" y="260350"/>
            <a:ext cx="6643702" cy="1168386"/>
          </a:xfrm>
        </p:spPr>
        <p:txBody>
          <a:bodyPr/>
          <a:lstStyle/>
          <a:p>
            <a:pPr eaLnBrk="1" hangingPunct="1"/>
            <a:r>
              <a:rPr lang="fr-FR" altLang="zh-TW" dirty="0" smtClean="0">
                <a:solidFill>
                  <a:schemeClr val="bg1"/>
                </a:solidFill>
              </a:rPr>
              <a:t>Implementation to Date</a:t>
            </a:r>
          </a:p>
        </p:txBody>
      </p:sp>
      <p:graphicFrame>
        <p:nvGraphicFramePr>
          <p:cNvPr id="7" name="表格 6"/>
          <p:cNvGraphicFramePr>
            <a:graphicFrameLocks noGrp="1"/>
          </p:cNvGraphicFramePr>
          <p:nvPr/>
        </p:nvGraphicFramePr>
        <p:xfrm>
          <a:off x="428596" y="2500306"/>
          <a:ext cx="8143932" cy="4053840"/>
        </p:xfrm>
        <a:graphic>
          <a:graphicData uri="http://schemas.openxmlformats.org/drawingml/2006/table">
            <a:tbl>
              <a:tblPr firstRow="1" bandRow="1">
                <a:tableStyleId>{5C22544A-7EE6-4342-B048-85BDC9FD1C3A}</a:tableStyleId>
              </a:tblPr>
              <a:tblGrid>
                <a:gridCol w="4071966"/>
                <a:gridCol w="4071966"/>
              </a:tblGrid>
              <a:tr h="57150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bg1"/>
                          </a:solidFill>
                          <a:latin typeface="Times New Roman" pitchFamily="18" charset="0"/>
                          <a:cs typeface="Times New Roman" pitchFamily="18" charset="0"/>
                        </a:rPr>
                        <a:t>Content-based courses</a:t>
                      </a:r>
                    </a:p>
                    <a:p>
                      <a:endParaRPr lang="zh-TW" altLang="en-US" dirty="0"/>
                    </a:p>
                  </a:txBody>
                  <a:tcPr/>
                </a:tc>
                <a:tc>
                  <a:txBody>
                    <a:bodyPr/>
                    <a:lstStyle/>
                    <a:p>
                      <a:r>
                        <a:rPr lang="en-US" altLang="zh-TW" sz="2000" dirty="0" smtClean="0">
                          <a:latin typeface="Times New Roman" pitchFamily="18" charset="0"/>
                          <a:cs typeface="Times New Roman" pitchFamily="18" charset="0"/>
                        </a:rPr>
                        <a:t>Skill-based courses</a:t>
                      </a:r>
                      <a:endParaRPr lang="zh-TW" altLang="en-US" sz="2000" dirty="0">
                        <a:latin typeface="Times New Roman" pitchFamily="18" charset="0"/>
                        <a:cs typeface="Times New Roman" pitchFamily="18" charset="0"/>
                      </a:endParaRPr>
                    </a:p>
                  </a:txBody>
                  <a:tcPr/>
                </a:tc>
              </a:tr>
              <a:tr h="3144815">
                <a:tc>
                  <a:txBody>
                    <a:bodyPr/>
                    <a:lstStyle/>
                    <a:p>
                      <a:pPr lvl="1">
                        <a:spcBef>
                          <a:spcPts val="1200"/>
                        </a:spcBef>
                      </a:pPr>
                      <a:r>
                        <a:rPr lang="en-US" altLang="zh-TW" sz="1600" i="1" dirty="0" smtClean="0">
                          <a:latin typeface="Times New Roman" pitchFamily="18" charset="0"/>
                          <a:cs typeface="Times New Roman" pitchFamily="18" charset="0"/>
                        </a:rPr>
                        <a:t>English for Business Management</a:t>
                      </a:r>
                    </a:p>
                    <a:p>
                      <a:pPr lvl="1">
                        <a:spcBef>
                          <a:spcPts val="1200"/>
                        </a:spcBef>
                      </a:pPr>
                      <a:r>
                        <a:rPr lang="en-US" altLang="zh-TW" sz="1600" i="1" dirty="0" smtClean="0">
                          <a:latin typeface="Times New Roman" pitchFamily="18" charset="0"/>
                          <a:cs typeface="Times New Roman" pitchFamily="18" charset="0"/>
                        </a:rPr>
                        <a:t>English for Economics</a:t>
                      </a:r>
                    </a:p>
                    <a:p>
                      <a:pPr lvl="1">
                        <a:spcBef>
                          <a:spcPts val="1200"/>
                        </a:spcBef>
                      </a:pPr>
                      <a:r>
                        <a:rPr lang="en-US" altLang="zh-TW" sz="1600" i="1" dirty="0" smtClean="0">
                          <a:latin typeface="Times New Roman" pitchFamily="18" charset="0"/>
                          <a:cs typeface="Times New Roman" pitchFamily="18" charset="0"/>
                        </a:rPr>
                        <a:t>English for Basic Sciences </a:t>
                      </a:r>
                    </a:p>
                    <a:p>
                      <a:pPr lvl="1">
                        <a:spcBef>
                          <a:spcPts val="1200"/>
                        </a:spcBef>
                      </a:pPr>
                      <a:r>
                        <a:rPr lang="en-US" altLang="zh-TW" sz="1600" i="1" dirty="0" smtClean="0">
                          <a:latin typeface="Times New Roman" pitchFamily="18" charset="0"/>
                          <a:cs typeface="Times New Roman" pitchFamily="18" charset="0"/>
                        </a:rPr>
                        <a:t>English for General Engineering </a:t>
                      </a:r>
                    </a:p>
                    <a:p>
                      <a:pPr lvl="1">
                        <a:spcBef>
                          <a:spcPts val="1200"/>
                        </a:spcBef>
                      </a:pPr>
                      <a:r>
                        <a:rPr lang="en-US" altLang="zh-TW" sz="1600" i="1" dirty="0" smtClean="0">
                          <a:latin typeface="Times New Roman" pitchFamily="18" charset="0"/>
                          <a:cs typeface="Times New Roman" pitchFamily="18" charset="0"/>
                        </a:rPr>
                        <a:t>English for Information Technology </a:t>
                      </a:r>
                    </a:p>
                    <a:p>
                      <a:pPr lvl="1">
                        <a:spcBef>
                          <a:spcPts val="1200"/>
                        </a:spcBef>
                      </a:pPr>
                      <a:r>
                        <a:rPr lang="en-US" altLang="zh-TW" sz="1600" i="1" dirty="0" smtClean="0">
                          <a:latin typeface="Times New Roman" pitchFamily="18" charset="0"/>
                          <a:cs typeface="Times New Roman" pitchFamily="18" charset="0"/>
                        </a:rPr>
                        <a:t>English for Hi-tech Industries </a:t>
                      </a:r>
                    </a:p>
                    <a:p>
                      <a:pPr lvl="1">
                        <a:spcBef>
                          <a:spcPts val="1200"/>
                        </a:spcBef>
                      </a:pPr>
                      <a:r>
                        <a:rPr lang="en-US" altLang="zh-TW" sz="1600" i="1" dirty="0" smtClean="0">
                          <a:latin typeface="Times New Roman" pitchFamily="18" charset="0"/>
                          <a:cs typeface="Times New Roman" pitchFamily="18" charset="0"/>
                        </a:rPr>
                        <a:t>English for Biotechnology </a:t>
                      </a:r>
                    </a:p>
                    <a:p>
                      <a:pPr lvl="1">
                        <a:spcBef>
                          <a:spcPts val="1200"/>
                        </a:spcBef>
                      </a:pPr>
                      <a:r>
                        <a:rPr lang="en-US" altLang="zh-TW" sz="1600" i="1" dirty="0" smtClean="0">
                          <a:latin typeface="Times New Roman" pitchFamily="18" charset="0"/>
                          <a:cs typeface="Times New Roman" pitchFamily="18" charset="0"/>
                        </a:rPr>
                        <a:t>English for Health and Medical Care</a:t>
                      </a:r>
                      <a:r>
                        <a:rPr lang="en-US" altLang="zh-TW" sz="1600" dirty="0" smtClean="0">
                          <a:latin typeface="Times New Roman" pitchFamily="18" charset="0"/>
                          <a:cs typeface="Times New Roman" pitchFamily="18" charset="0"/>
                        </a:rPr>
                        <a:t> </a:t>
                      </a:r>
                    </a:p>
                    <a:p>
                      <a:endParaRPr lang="zh-TW" altLang="en-US" dirty="0"/>
                    </a:p>
                  </a:txBody>
                  <a:tcPr/>
                </a:tc>
                <a:tc>
                  <a:txBody>
                    <a:bodyPr/>
                    <a:lstStyle/>
                    <a:p>
                      <a:pPr lvl="1">
                        <a:spcBef>
                          <a:spcPts val="1200"/>
                        </a:spcBef>
                      </a:pPr>
                      <a:r>
                        <a:rPr lang="en-US" altLang="zh-TW" sz="1600" i="1" dirty="0" smtClean="0">
                          <a:latin typeface="Times New Roman" pitchFamily="18" charset="0"/>
                          <a:cs typeface="Times New Roman" pitchFamily="18" charset="0"/>
                        </a:rPr>
                        <a:t>English for Business Communication </a:t>
                      </a:r>
                    </a:p>
                    <a:p>
                      <a:pPr lvl="1">
                        <a:spcBef>
                          <a:spcPts val="1200"/>
                        </a:spcBef>
                      </a:pPr>
                      <a:r>
                        <a:rPr lang="en-US" altLang="zh-TW" sz="1600" i="1" dirty="0" smtClean="0">
                          <a:latin typeface="Times New Roman" pitchFamily="18" charset="0"/>
                          <a:cs typeface="Times New Roman" pitchFamily="18" charset="0"/>
                        </a:rPr>
                        <a:t>English for Tourism</a:t>
                      </a:r>
                      <a:r>
                        <a:rPr lang="en-US" altLang="zh-TW" sz="1600" i="1" baseline="0" dirty="0" smtClean="0">
                          <a:latin typeface="Times New Roman" pitchFamily="18" charset="0"/>
                          <a:cs typeface="Times New Roman" pitchFamily="18" charset="0"/>
                        </a:rPr>
                        <a:t> and Hospitality</a:t>
                      </a:r>
                      <a:endParaRPr lang="en-US" altLang="zh-TW" sz="1600" i="1" dirty="0" smtClean="0">
                        <a:latin typeface="Times New Roman" pitchFamily="18" charset="0"/>
                        <a:cs typeface="Times New Roman" pitchFamily="18" charset="0"/>
                      </a:endParaRPr>
                    </a:p>
                    <a:p>
                      <a:pPr lvl="1">
                        <a:spcBef>
                          <a:spcPts val="1200"/>
                        </a:spcBef>
                      </a:pPr>
                      <a:r>
                        <a:rPr lang="en-US" altLang="zh-TW" sz="1600" i="1" dirty="0" smtClean="0">
                          <a:latin typeface="Times New Roman" pitchFamily="18" charset="0"/>
                          <a:cs typeface="Times New Roman" pitchFamily="18" charset="0"/>
                        </a:rPr>
                        <a:t>English for Careers</a:t>
                      </a:r>
                    </a:p>
                    <a:p>
                      <a:pPr lvl="1">
                        <a:spcBef>
                          <a:spcPts val="1200"/>
                        </a:spcBef>
                      </a:pPr>
                      <a:r>
                        <a:rPr lang="en-US" altLang="zh-TW" sz="1600" i="1" dirty="0" smtClean="0">
                          <a:latin typeface="Times New Roman" pitchFamily="18" charset="0"/>
                          <a:cs typeface="Times New Roman" pitchFamily="18" charset="0"/>
                        </a:rPr>
                        <a:t>English for Creative Industries</a:t>
                      </a:r>
                    </a:p>
                    <a:p>
                      <a:pPr lvl="1"/>
                      <a:endParaRPr lang="zh-TW" altLang="en-US" dirty="0" smtClean="0">
                        <a:solidFill>
                          <a:schemeClr val="accent2"/>
                        </a:solidFill>
                      </a:endParaRPr>
                    </a:p>
                    <a:p>
                      <a:endParaRPr lang="zh-TW" altLang="en-US" dirty="0"/>
                    </a:p>
                  </a:txBody>
                  <a:tcPr/>
                </a:tc>
              </a:tr>
            </a:tbl>
          </a:graphicData>
        </a:graphic>
      </p:graphicFrame>
      <p:sp>
        <p:nvSpPr>
          <p:cNvPr id="8" name="矩形 7"/>
          <p:cNvSpPr/>
          <p:nvPr/>
        </p:nvSpPr>
        <p:spPr>
          <a:xfrm>
            <a:off x="3643306" y="1714488"/>
            <a:ext cx="5357850" cy="800219"/>
          </a:xfrm>
          <a:prstGeom prst="rect">
            <a:avLst/>
          </a:prstGeom>
        </p:spPr>
        <p:txBody>
          <a:bodyPr wrap="square">
            <a:spAutoFit/>
          </a:bodyPr>
          <a:lstStyle/>
          <a:p>
            <a:pPr>
              <a:spcBef>
                <a:spcPts val="1200"/>
              </a:spcBef>
              <a:buFont typeface="Arial" pitchFamily="34" charset="0"/>
              <a:buChar char="•"/>
            </a:pPr>
            <a:r>
              <a:rPr lang="en-US" altLang="zh-TW" dirty="0" smtClean="0">
                <a:solidFill>
                  <a:schemeClr val="tx1"/>
                </a:solidFill>
                <a:latin typeface="Times New Roman" pitchFamily="18" charset="0"/>
                <a:cs typeface="Times New Roman" pitchFamily="18" charset="0"/>
              </a:rPr>
              <a:t>Introduced in 2010, 11 ESP project teachers</a:t>
            </a:r>
          </a:p>
          <a:p>
            <a:pPr>
              <a:spcBef>
                <a:spcPts val="1200"/>
              </a:spcBef>
              <a:buFont typeface="Arial" pitchFamily="34" charset="0"/>
              <a:buChar char="•"/>
            </a:pPr>
            <a:r>
              <a:rPr lang="en-US" altLang="zh-TW" dirty="0" smtClean="0">
                <a:solidFill>
                  <a:schemeClr val="tx1"/>
                </a:solidFill>
                <a:latin typeface="Times New Roman" pitchFamily="18" charset="0"/>
                <a:cs typeface="Times New Roman" pitchFamily="18" charset="0"/>
              </a:rPr>
              <a:t>12 ESP courses, 55 classes, more than 3000 students</a:t>
            </a:r>
          </a:p>
        </p:txBody>
      </p:sp>
      <p:sp>
        <p:nvSpPr>
          <p:cNvPr id="9" name="投影片編號版面配置區 8"/>
          <p:cNvSpPr>
            <a:spLocks noGrp="1"/>
          </p:cNvSpPr>
          <p:nvPr>
            <p:ph type="sldNum" sz="quarter" idx="12"/>
          </p:nvPr>
        </p:nvSpPr>
        <p:spPr/>
        <p:txBody>
          <a:bodyPr/>
          <a:lstStyle/>
          <a:p>
            <a:pPr>
              <a:defRPr/>
            </a:pPr>
            <a:fld id="{D14F1041-F4AB-4D2A-A843-096BBFB5169B}" type="slidenum">
              <a:rPr lang="zh-TW" altLang="fr-FR" smtClean="0"/>
              <a:pPr>
                <a:defRPr/>
              </a:pPr>
              <a:t>13</a:t>
            </a:fld>
            <a:endParaRPr lang="fr-FR" altLang="zh-TW"/>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85720" y="1500174"/>
            <a:ext cx="8607455" cy="5097476"/>
          </a:xfrm>
        </p:spPr>
        <p:txBody>
          <a:bodyPr/>
          <a:lstStyle/>
          <a:p>
            <a:pPr eaLnBrk="1" hangingPunct="1">
              <a:lnSpc>
                <a:spcPct val="90000"/>
              </a:lnSpc>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eaLnBrk="1" hangingPunct="1">
              <a:lnSpc>
                <a:spcPct val="90000"/>
              </a:lnSpc>
              <a:buNone/>
            </a:pPr>
            <a:endParaRPr lang="en-US" altLang="zh-TW" dirty="0" smtClean="0"/>
          </a:p>
          <a:p>
            <a:pPr eaLnBrk="1" hangingPunct="1">
              <a:lnSpc>
                <a:spcPct val="90000"/>
              </a:lnSpc>
              <a:buNone/>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1571604" y="333374"/>
            <a:ext cx="7580335" cy="1166799"/>
          </a:xfrm>
          <a:noFill/>
        </p:spPr>
        <p:txBody>
          <a:bodyPr/>
          <a:lstStyle/>
          <a:p>
            <a:pPr eaLnBrk="1" hangingPunct="1"/>
            <a:r>
              <a:rPr lang="en-US" altLang="zh-TW" dirty="0" smtClean="0">
                <a:solidFill>
                  <a:schemeClr val="bg1"/>
                </a:solidFill>
              </a:rPr>
              <a:t>The Process of Course Designs</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14</a:t>
            </a:fld>
            <a:endParaRPr lang="fr-FR" altLang="zh-TW" sz="2400" dirty="0"/>
          </a:p>
        </p:txBody>
      </p:sp>
      <p:sp>
        <p:nvSpPr>
          <p:cNvPr id="7" name="矩形 6"/>
          <p:cNvSpPr/>
          <p:nvPr/>
        </p:nvSpPr>
        <p:spPr>
          <a:xfrm>
            <a:off x="357158" y="2428868"/>
            <a:ext cx="8501122" cy="3416320"/>
          </a:xfrm>
          <a:prstGeom prst="rect">
            <a:avLst/>
          </a:prstGeom>
        </p:spPr>
        <p:txBody>
          <a:bodyPr wrap="square">
            <a:spAutoFit/>
          </a:bodyPr>
          <a:lstStyle/>
          <a:p>
            <a:pPr marL="457200" indent="-457200" algn="just">
              <a:buFont typeface="Arial" pitchFamily="34" charset="0"/>
              <a:buChar char="•"/>
            </a:pPr>
            <a:r>
              <a:rPr lang="en-US" altLang="zh-TW" sz="2400" dirty="0" smtClean="0">
                <a:latin typeface="+mn-lt"/>
              </a:rPr>
              <a:t>The uniqueness of this project lies in its response to learner needs and the cooperation among EAP teachers, ELT professors, and specialist professors. </a:t>
            </a:r>
          </a:p>
          <a:p>
            <a:pPr marL="457200" indent="-457200" algn="just">
              <a:buFont typeface="Arial" pitchFamily="34" charset="0"/>
              <a:buChar char="•"/>
            </a:pPr>
            <a:endParaRPr lang="en-US" altLang="zh-TW" sz="2400" dirty="0" smtClean="0">
              <a:latin typeface="+mn-lt"/>
            </a:endParaRPr>
          </a:p>
          <a:p>
            <a:pPr marL="457200" indent="-457200" algn="just">
              <a:buFont typeface="Arial" pitchFamily="34" charset="0"/>
              <a:buChar char="•"/>
            </a:pPr>
            <a:r>
              <a:rPr lang="en-US" altLang="zh-TW" sz="2400" dirty="0" smtClean="0">
                <a:latin typeface="+mn-lt"/>
              </a:rPr>
              <a:t>While the textbooks designed in this project are far from being the perfect texts for immediate adoption, the study does demonstrate how EAP materials can be incorporated in research findings and how the development process can include subject professors</a:t>
            </a:r>
            <a:endParaRPr lang="zh-TW" altLang="zh-TW" sz="2400" dirty="0" smtClean="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標題 1"/>
          <p:cNvSpPr>
            <a:spLocks noGrp="1"/>
          </p:cNvSpPr>
          <p:nvPr>
            <p:ph type="title"/>
          </p:nvPr>
        </p:nvSpPr>
        <p:spPr>
          <a:xfrm>
            <a:off x="468313" y="2997200"/>
            <a:ext cx="8229600" cy="2376488"/>
          </a:xfrm>
        </p:spPr>
        <p:txBody>
          <a:bodyPr/>
          <a:lstStyle/>
          <a:p>
            <a:pPr eaLnBrk="1" hangingPunct="1"/>
            <a:r>
              <a:rPr lang="en-US" altLang="zh-TW" dirty="0" smtClean="0">
                <a:solidFill>
                  <a:schemeClr val="bg1"/>
                </a:solidFill>
              </a:rPr>
              <a:t>Program Evaluation</a:t>
            </a:r>
            <a:endParaRPr lang="zh-TW" altLang="en-US" b="1" dirty="0" smtClean="0">
              <a:solidFill>
                <a:srgbClr val="FFFF00"/>
              </a:solidFill>
              <a:latin typeface="Georgia" pitchFamily="18" charset="0"/>
              <a:ea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D14F1041-F4AB-4D2A-A843-096BBFB5169B}" type="slidenum">
              <a:rPr lang="zh-TW" altLang="fr-FR" smtClean="0"/>
              <a:pPr>
                <a:defRPr/>
              </a:pPr>
              <a:t>15</a:t>
            </a:fld>
            <a:endParaRPr lang="fr-FR" altLang="zh-TW"/>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771775" y="333375"/>
            <a:ext cx="6372225" cy="1079500"/>
          </a:xfrm>
        </p:spPr>
        <p:txBody>
          <a:bodyPr/>
          <a:lstStyle/>
          <a:p>
            <a:pPr eaLnBrk="1" hangingPunct="1"/>
            <a:r>
              <a:rPr lang="en-US" altLang="zh-TW" dirty="0" smtClean="0">
                <a:solidFill>
                  <a:schemeClr val="bg1"/>
                </a:solidFill>
              </a:rPr>
              <a:t>Aims of ESP Evaluation</a:t>
            </a:r>
            <a:endParaRPr lang="fr-FR" altLang="zh-TW" b="1" dirty="0" smtClean="0">
              <a:solidFill>
                <a:schemeClr val="bg1"/>
              </a:solidFill>
              <a:latin typeface="Georgia" pitchFamily="18" charset="0"/>
            </a:endParaRPr>
          </a:p>
        </p:txBody>
      </p:sp>
      <p:sp>
        <p:nvSpPr>
          <p:cNvPr id="4099" name="Rectangle 4"/>
          <p:cNvSpPr>
            <a:spLocks noGrp="1"/>
          </p:cNvSpPr>
          <p:nvPr>
            <p:ph type="body" idx="4294967295"/>
          </p:nvPr>
        </p:nvSpPr>
        <p:spPr>
          <a:xfrm>
            <a:off x="457200" y="2643182"/>
            <a:ext cx="8115328" cy="3786214"/>
          </a:xfrm>
        </p:spPr>
        <p:txBody>
          <a:bodyPr/>
          <a:lstStyle/>
          <a:p>
            <a:r>
              <a:rPr lang="en-US" altLang="zh-TW" dirty="0" smtClean="0"/>
              <a:t>Evaluate course materials and delivery</a:t>
            </a:r>
          </a:p>
          <a:p>
            <a:r>
              <a:rPr lang="en-US" altLang="zh-TW" dirty="0" smtClean="0"/>
              <a:t>Assess learning results</a:t>
            </a:r>
          </a:p>
          <a:p>
            <a:r>
              <a:rPr lang="en-US" altLang="zh-TW" dirty="0" smtClean="0"/>
              <a:t>Empower ESP teachers through participation</a:t>
            </a:r>
            <a:endParaRPr lang="en-US" altLang="zh-TW" dirty="0" smtClean="0">
              <a:latin typeface="Georgia" pitchFamily="18" charset="0"/>
              <a:ea typeface="微軟正黑體" pitchFamily="34" charset="-120"/>
            </a:endParaRPr>
          </a:p>
        </p:txBody>
      </p:sp>
      <p:sp>
        <p:nvSpPr>
          <p:cNvPr id="5" name="投影片編號版面配置區 4"/>
          <p:cNvSpPr>
            <a:spLocks noGrp="1"/>
          </p:cNvSpPr>
          <p:nvPr>
            <p:ph type="sldNum" sz="quarter" idx="12"/>
          </p:nvPr>
        </p:nvSpPr>
        <p:spPr/>
        <p:txBody>
          <a:bodyPr/>
          <a:lstStyle/>
          <a:p>
            <a:pPr>
              <a:defRPr/>
            </a:pPr>
            <a:fld id="{D14F1041-F4AB-4D2A-A843-096BBFB5169B}" type="slidenum">
              <a:rPr lang="zh-TW" altLang="fr-FR" smtClean="0"/>
              <a:pPr>
                <a:defRPr/>
              </a:pPr>
              <a:t>16</a:t>
            </a:fld>
            <a:endParaRPr lang="fr-FR" altLang="zh-TW"/>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339752" y="0"/>
            <a:ext cx="6372225" cy="1079500"/>
          </a:xfrm>
        </p:spPr>
        <p:txBody>
          <a:bodyPr/>
          <a:lstStyle/>
          <a:p>
            <a:pPr eaLnBrk="1" hangingPunct="1"/>
            <a:r>
              <a:rPr lang="en-US" altLang="zh-TW" dirty="0" smtClean="0">
                <a:solidFill>
                  <a:schemeClr val="bg1"/>
                </a:solidFill>
              </a:rPr>
              <a:t>Evaluation Indicators</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D14F1041-F4AB-4D2A-A843-096BBFB5169B}" type="slidenum">
              <a:rPr lang="zh-TW" altLang="fr-FR" smtClean="0"/>
              <a:pPr>
                <a:defRPr/>
              </a:pPr>
              <a:t>17</a:t>
            </a:fld>
            <a:endParaRPr lang="fr-FR" altLang="zh-TW"/>
          </a:p>
        </p:txBody>
      </p:sp>
      <p:pic>
        <p:nvPicPr>
          <p:cNvPr id="1027" name="Picture 3"/>
          <p:cNvPicPr>
            <a:picLocks noChangeAspect="1" noChangeArrowheads="1"/>
          </p:cNvPicPr>
          <p:nvPr/>
        </p:nvPicPr>
        <p:blipFill>
          <a:blip r:embed="rId3" cstate="print"/>
          <a:srcRect/>
          <a:stretch>
            <a:fillRect/>
          </a:stretch>
        </p:blipFill>
        <p:spPr bwMode="auto">
          <a:xfrm>
            <a:off x="414896" y="1142984"/>
            <a:ext cx="8014756" cy="5572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D14F1041-F4AB-4D2A-A843-096BBFB5169B}" type="slidenum">
              <a:rPr lang="zh-TW" altLang="fr-FR" smtClean="0"/>
              <a:pPr>
                <a:defRPr/>
              </a:pPr>
              <a:t>18</a:t>
            </a:fld>
            <a:endParaRPr lang="fr-FR" altLang="zh-TW" dirty="0"/>
          </a:p>
        </p:txBody>
      </p:sp>
      <p:pic>
        <p:nvPicPr>
          <p:cNvPr id="34818" name="Picture 2"/>
          <p:cNvPicPr>
            <a:picLocks noGrp="1" noChangeAspect="1" noChangeArrowheads="1"/>
          </p:cNvPicPr>
          <p:nvPr>
            <p:ph idx="1"/>
          </p:nvPr>
        </p:nvPicPr>
        <p:blipFill>
          <a:blip r:embed="rId2" cstate="print"/>
          <a:srcRect/>
          <a:stretch>
            <a:fillRect/>
          </a:stretch>
        </p:blipFill>
        <p:spPr bwMode="auto">
          <a:xfrm>
            <a:off x="594486" y="357166"/>
            <a:ext cx="7263662" cy="6402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D14F1041-F4AB-4D2A-A843-096BBFB5169B}" type="slidenum">
              <a:rPr lang="zh-TW" altLang="fr-FR" smtClean="0"/>
              <a:pPr>
                <a:defRPr/>
              </a:pPr>
              <a:t>19</a:t>
            </a:fld>
            <a:endParaRPr lang="fr-FR" altLang="zh-TW" dirty="0"/>
          </a:p>
        </p:txBody>
      </p:sp>
      <p:pic>
        <p:nvPicPr>
          <p:cNvPr id="35842" name="Picture 2"/>
          <p:cNvPicPr>
            <a:picLocks noGrp="1" noChangeAspect="1" noChangeArrowheads="1"/>
          </p:cNvPicPr>
          <p:nvPr>
            <p:ph idx="1"/>
          </p:nvPr>
        </p:nvPicPr>
        <p:blipFill>
          <a:blip r:embed="rId2" cstate="print"/>
          <a:srcRect/>
          <a:stretch>
            <a:fillRect/>
          </a:stretch>
        </p:blipFill>
        <p:spPr bwMode="auto">
          <a:xfrm>
            <a:off x="642910" y="357166"/>
            <a:ext cx="7873058" cy="6312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pPr eaLnBrk="1" hangingPunct="1"/>
            <a:r>
              <a:rPr lang="en-US" altLang="zh-TW" dirty="0" smtClean="0">
                <a:solidFill>
                  <a:schemeClr val="bg1"/>
                </a:solidFill>
              </a:rPr>
              <a:t>Outline</a:t>
            </a:r>
            <a:endParaRPr lang="zh-TW" altLang="en-US" dirty="0" smtClean="0">
              <a:solidFill>
                <a:schemeClr val="bg1"/>
              </a:solidFill>
            </a:endParaRPr>
          </a:p>
        </p:txBody>
      </p:sp>
      <p:sp>
        <p:nvSpPr>
          <p:cNvPr id="3075" name="內容版面配置區 2"/>
          <p:cNvSpPr>
            <a:spLocks noGrp="1"/>
          </p:cNvSpPr>
          <p:nvPr>
            <p:ph idx="1"/>
          </p:nvPr>
        </p:nvSpPr>
        <p:spPr>
          <a:xfrm>
            <a:off x="714348" y="2643182"/>
            <a:ext cx="7786742" cy="3954468"/>
          </a:xfrm>
        </p:spPr>
        <p:txBody>
          <a:bodyPr/>
          <a:lstStyle/>
          <a:p>
            <a:r>
              <a:rPr lang="en-US" altLang="zh-TW" sz="3600" dirty="0" smtClean="0"/>
              <a:t>The NCKU ESP program </a:t>
            </a:r>
          </a:p>
          <a:p>
            <a:r>
              <a:rPr lang="en-US" altLang="zh-TW" sz="3600" dirty="0" smtClean="0"/>
              <a:t>Needs Analysis </a:t>
            </a:r>
          </a:p>
          <a:p>
            <a:r>
              <a:rPr lang="en-US" altLang="zh-TW" sz="3600" dirty="0" smtClean="0"/>
              <a:t>Material designs</a:t>
            </a:r>
          </a:p>
          <a:p>
            <a:r>
              <a:rPr lang="en-US" altLang="zh-TW" sz="3600" dirty="0" smtClean="0"/>
              <a:t>Assessment aims and indicators</a:t>
            </a:r>
          </a:p>
          <a:p>
            <a:r>
              <a:rPr lang="en-US" altLang="zh-TW" sz="3600" dirty="0" smtClean="0"/>
              <a:t>challenges of ESP implementation</a:t>
            </a:r>
          </a:p>
          <a:p>
            <a:pPr marL="0" indent="0" eaLnBrk="1" hangingPunct="1">
              <a:buFont typeface="Arial" charset="0"/>
              <a:buNone/>
            </a:pPr>
            <a:endParaRPr lang="zh-TW" altLang="en-US" dirty="0" smtClean="0">
              <a:latin typeface="Georgia" pitchFamily="18" charset="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D14F1041-F4AB-4D2A-A843-096BBFB5169B}" type="slidenum">
              <a:rPr lang="zh-TW" altLang="fr-FR" smtClean="0"/>
              <a:pPr>
                <a:defRPr/>
              </a:pPr>
              <a:t>2</a:t>
            </a:fld>
            <a:endParaRPr lang="fr-FR"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Titre 1"/>
          <p:cNvSpPr>
            <a:spLocks noGrp="1"/>
          </p:cNvSpPr>
          <p:nvPr>
            <p:ph type="title"/>
          </p:nvPr>
        </p:nvSpPr>
        <p:spPr>
          <a:xfrm>
            <a:off x="3203575" y="260350"/>
            <a:ext cx="5940425" cy="1079500"/>
          </a:xfrm>
        </p:spPr>
        <p:txBody>
          <a:bodyPr/>
          <a:lstStyle/>
          <a:p>
            <a:pPr eaLnBrk="1" hangingPunct="1"/>
            <a:r>
              <a:rPr lang="en-US" altLang="zh-TW" dirty="0" smtClean="0">
                <a:solidFill>
                  <a:schemeClr val="bg1"/>
                </a:solidFill>
              </a:rPr>
              <a:t>Achievement Surveys</a:t>
            </a:r>
            <a:endParaRPr lang="fr-FR" altLang="zh-TW" b="1" dirty="0" smtClean="0">
              <a:solidFill>
                <a:schemeClr val="bg1"/>
              </a:solidFill>
              <a:latin typeface="Georgia" pitchFamily="18" charset="0"/>
            </a:endParaRPr>
          </a:p>
        </p:txBody>
      </p:sp>
      <p:graphicFrame>
        <p:nvGraphicFramePr>
          <p:cNvPr id="5" name="表格 4"/>
          <p:cNvGraphicFramePr>
            <a:graphicFrameLocks noGrp="1"/>
          </p:cNvGraphicFramePr>
          <p:nvPr/>
        </p:nvGraphicFramePr>
        <p:xfrm>
          <a:off x="214278" y="2132856"/>
          <a:ext cx="8606194" cy="4320480"/>
        </p:xfrm>
        <a:graphic>
          <a:graphicData uri="http://schemas.openxmlformats.org/drawingml/2006/table">
            <a:tbl>
              <a:tblPr>
                <a:tableStyleId>{69CF1AB2-1976-4502-BF36-3FF5EA218861}</a:tableStyleId>
              </a:tblPr>
              <a:tblGrid>
                <a:gridCol w="1477402"/>
                <a:gridCol w="964729"/>
                <a:gridCol w="1060262"/>
                <a:gridCol w="1287377"/>
                <a:gridCol w="1156511"/>
                <a:gridCol w="1221944"/>
                <a:gridCol w="1437969"/>
              </a:tblGrid>
              <a:tr h="962086">
                <a:tc>
                  <a:txBody>
                    <a:bodyPr/>
                    <a:lstStyle/>
                    <a:p>
                      <a:pPr>
                        <a:spcAft>
                          <a:spcPts val="0"/>
                        </a:spcAft>
                      </a:pPr>
                      <a:endParaRPr lang="en-US" sz="1200" kern="100" dirty="0">
                        <a:latin typeface="Calibri"/>
                        <a:ea typeface="新細明體"/>
                        <a:cs typeface="Times New Roman"/>
                      </a:endParaRPr>
                    </a:p>
                  </a:txBody>
                  <a:tcPr marL="68580" marR="68580" marT="0" marB="0"/>
                </a:tc>
                <a:tc>
                  <a:txBody>
                    <a:bodyPr/>
                    <a:lstStyle/>
                    <a:p>
                      <a:pPr algn="ctr">
                        <a:spcAft>
                          <a:spcPts val="0"/>
                        </a:spcAft>
                      </a:pPr>
                      <a:r>
                        <a:rPr lang="en-US" sz="2000" kern="100" dirty="0"/>
                        <a:t>Not improved</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t>Don’t know</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Somewhat improved</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Improved</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Greatly improved</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altLang="zh-TW" sz="2000" b="1" kern="100" dirty="0" smtClean="0">
                          <a:solidFill>
                            <a:srgbClr val="C00000"/>
                          </a:solidFill>
                          <a:latin typeface="Calibri"/>
                          <a:ea typeface="新細明體"/>
                          <a:cs typeface="Times New Roman"/>
                        </a:rPr>
                        <a:t>Improved</a:t>
                      </a:r>
                    </a:p>
                    <a:p>
                      <a:pPr algn="ctr">
                        <a:spcAft>
                          <a:spcPts val="0"/>
                        </a:spcAft>
                      </a:pPr>
                      <a:r>
                        <a:rPr lang="en-US" altLang="zh-TW" sz="2000" b="1" kern="100" dirty="0" smtClean="0">
                          <a:solidFill>
                            <a:srgbClr val="C00000"/>
                          </a:solidFill>
                          <a:latin typeface="Calibri"/>
                          <a:ea typeface="新細明體"/>
                          <a:cs typeface="Times New Roman"/>
                        </a:rPr>
                        <a:t>total</a:t>
                      </a:r>
                      <a:endParaRPr lang="zh-TW" sz="2000" b="1" kern="100" dirty="0">
                        <a:solidFill>
                          <a:srgbClr val="C00000"/>
                        </a:solidFill>
                        <a:latin typeface="Calibri"/>
                        <a:ea typeface="新細明體"/>
                        <a:cs typeface="Times New Roman"/>
                      </a:endParaRPr>
                    </a:p>
                  </a:txBody>
                  <a:tcPr marL="68580" marR="68580" marT="0" marB="0"/>
                </a:tc>
              </a:tr>
              <a:tr h="713769">
                <a:tc>
                  <a:txBody>
                    <a:bodyPr/>
                    <a:lstStyle/>
                    <a:p>
                      <a:pPr>
                        <a:spcAft>
                          <a:spcPts val="0"/>
                        </a:spcAft>
                      </a:pPr>
                      <a:r>
                        <a:rPr lang="en-US" sz="2000" kern="100" dirty="0"/>
                        <a:t>Reading</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t>3.8%</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t>2.4%</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45.8%</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43.7%</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4.4%</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altLang="zh-TW" sz="2000" b="1" kern="100" dirty="0" smtClean="0">
                          <a:solidFill>
                            <a:srgbClr val="C00000"/>
                          </a:solidFill>
                          <a:latin typeface="Calibri"/>
                          <a:ea typeface="新細明體"/>
                          <a:cs typeface="Times New Roman"/>
                        </a:rPr>
                        <a:t>93.9%</a:t>
                      </a:r>
                      <a:endParaRPr lang="zh-TW" sz="2000" b="1" kern="100" dirty="0">
                        <a:solidFill>
                          <a:srgbClr val="C00000"/>
                        </a:solidFill>
                        <a:latin typeface="Calibri"/>
                        <a:ea typeface="新細明體"/>
                        <a:cs typeface="Times New Roman"/>
                      </a:endParaRPr>
                    </a:p>
                  </a:txBody>
                  <a:tcPr marL="68580" marR="68580" marT="0" marB="0"/>
                </a:tc>
              </a:tr>
              <a:tr h="713769">
                <a:tc>
                  <a:txBody>
                    <a:bodyPr/>
                    <a:lstStyle/>
                    <a:p>
                      <a:pPr>
                        <a:spcAft>
                          <a:spcPts val="0"/>
                        </a:spcAft>
                      </a:pPr>
                      <a:r>
                        <a:rPr lang="en-US" sz="2000" kern="100" dirty="0"/>
                        <a:t>Vocabulary</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a:t>3.6%</a:t>
                      </a:r>
                      <a:endParaRPr lang="zh-TW" sz="2000" kern="100">
                        <a:latin typeface="Calibri"/>
                        <a:ea typeface="新細明體"/>
                        <a:cs typeface="Times New Roman"/>
                      </a:endParaRPr>
                    </a:p>
                  </a:txBody>
                  <a:tcPr marL="68580" marR="68580" marT="0" marB="0"/>
                </a:tc>
                <a:tc>
                  <a:txBody>
                    <a:bodyPr/>
                    <a:lstStyle/>
                    <a:p>
                      <a:pPr algn="ctr">
                        <a:spcAft>
                          <a:spcPts val="0"/>
                        </a:spcAft>
                      </a:pPr>
                      <a:r>
                        <a:rPr lang="en-US" sz="2000" kern="100" dirty="0"/>
                        <a:t>2.0%</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49.9%</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39.6%</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4.9%</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altLang="zh-TW" sz="2000" b="1" kern="100" dirty="0" smtClean="0">
                          <a:solidFill>
                            <a:srgbClr val="C00000"/>
                          </a:solidFill>
                          <a:latin typeface="Calibri"/>
                          <a:ea typeface="新細明體"/>
                          <a:cs typeface="Times New Roman"/>
                        </a:rPr>
                        <a:t>94.4%</a:t>
                      </a:r>
                      <a:endParaRPr lang="zh-TW" sz="2000" b="1" kern="100" dirty="0">
                        <a:solidFill>
                          <a:srgbClr val="C00000"/>
                        </a:solidFill>
                        <a:latin typeface="Calibri"/>
                        <a:ea typeface="新細明體"/>
                        <a:cs typeface="Times New Roman"/>
                      </a:endParaRPr>
                    </a:p>
                  </a:txBody>
                  <a:tcPr marL="68580" marR="68580" marT="0" marB="0"/>
                </a:tc>
              </a:tr>
              <a:tr h="713769">
                <a:tc>
                  <a:txBody>
                    <a:bodyPr/>
                    <a:lstStyle/>
                    <a:p>
                      <a:pPr>
                        <a:spcAft>
                          <a:spcPts val="0"/>
                        </a:spcAft>
                      </a:pPr>
                      <a:r>
                        <a:rPr lang="en-US" sz="2000" kern="100" dirty="0"/>
                        <a:t>Speaking</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a:t>7.3%</a:t>
                      </a:r>
                      <a:endParaRPr lang="zh-TW" sz="2000" kern="100">
                        <a:latin typeface="Calibri"/>
                        <a:ea typeface="新細明體"/>
                        <a:cs typeface="Times New Roman"/>
                      </a:endParaRPr>
                    </a:p>
                  </a:txBody>
                  <a:tcPr marL="68580" marR="68580" marT="0" marB="0"/>
                </a:tc>
                <a:tc>
                  <a:txBody>
                    <a:bodyPr/>
                    <a:lstStyle/>
                    <a:p>
                      <a:pPr algn="ctr">
                        <a:spcAft>
                          <a:spcPts val="0"/>
                        </a:spcAft>
                      </a:pPr>
                      <a:r>
                        <a:rPr lang="en-US" sz="2000" kern="100" dirty="0"/>
                        <a:t>3.6%</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46.4%</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35.9%</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6.9%</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altLang="zh-TW" sz="2000" b="1" kern="100" dirty="0" smtClean="0">
                          <a:solidFill>
                            <a:srgbClr val="C00000"/>
                          </a:solidFill>
                          <a:latin typeface="Calibri"/>
                          <a:ea typeface="新細明體"/>
                          <a:cs typeface="Times New Roman"/>
                        </a:rPr>
                        <a:t>89.1%</a:t>
                      </a:r>
                      <a:endParaRPr lang="zh-TW" sz="2000" b="1" kern="100" dirty="0">
                        <a:solidFill>
                          <a:srgbClr val="C00000"/>
                        </a:solidFill>
                        <a:latin typeface="Calibri"/>
                        <a:ea typeface="新細明體"/>
                        <a:cs typeface="Times New Roman"/>
                      </a:endParaRPr>
                    </a:p>
                  </a:txBody>
                  <a:tcPr marL="68580" marR="68580" marT="0" marB="0"/>
                </a:tc>
              </a:tr>
              <a:tr h="713769">
                <a:tc>
                  <a:txBody>
                    <a:bodyPr/>
                    <a:lstStyle/>
                    <a:p>
                      <a:pPr>
                        <a:spcAft>
                          <a:spcPts val="0"/>
                        </a:spcAft>
                      </a:pPr>
                      <a:r>
                        <a:rPr lang="en-US" altLang="zh-TW" sz="2000" kern="100" dirty="0" smtClean="0"/>
                        <a:t>Presentation</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altLang="zh-TW" sz="2000" kern="100" dirty="0" smtClean="0"/>
                        <a:t>4.4%</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altLang="zh-TW" sz="2000" kern="100" dirty="0" smtClean="0"/>
                        <a:t>3.0%</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altLang="zh-TW" sz="2000" kern="100" dirty="0" smtClean="0">
                          <a:solidFill>
                            <a:srgbClr val="C00000"/>
                          </a:solidFill>
                        </a:rPr>
                        <a:t>39.2%</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altLang="zh-TW" sz="2000" kern="100" dirty="0" smtClean="0">
                          <a:solidFill>
                            <a:srgbClr val="C00000"/>
                          </a:solidFill>
                        </a:rPr>
                        <a:t>41.4%</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altLang="zh-TW" sz="2000" kern="100" dirty="0" smtClean="0">
                          <a:solidFill>
                            <a:srgbClr val="C00000"/>
                          </a:solidFill>
                        </a:rPr>
                        <a:t>12.0%</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altLang="zh-TW" sz="2000" b="1" kern="100" dirty="0" smtClean="0">
                          <a:solidFill>
                            <a:srgbClr val="C00000"/>
                          </a:solidFill>
                          <a:latin typeface="Calibri"/>
                          <a:ea typeface="新細明體"/>
                          <a:cs typeface="Times New Roman"/>
                        </a:rPr>
                        <a:t>92.6%</a:t>
                      </a:r>
                      <a:endParaRPr lang="zh-TW" sz="2000" b="1" kern="100" dirty="0">
                        <a:solidFill>
                          <a:srgbClr val="C00000"/>
                        </a:solidFill>
                        <a:latin typeface="Calibri"/>
                        <a:ea typeface="新細明體"/>
                        <a:cs typeface="Times New Roman"/>
                      </a:endParaRPr>
                    </a:p>
                  </a:txBody>
                  <a:tcPr marL="68580" marR="68580" marT="0" marB="0"/>
                </a:tc>
              </a:tr>
              <a:tr h="503318">
                <a:tc>
                  <a:txBody>
                    <a:bodyPr/>
                    <a:lstStyle/>
                    <a:p>
                      <a:pPr>
                        <a:spcAft>
                          <a:spcPts val="0"/>
                        </a:spcAft>
                      </a:pPr>
                      <a:r>
                        <a:rPr lang="en-US" sz="2000" kern="100" dirty="0"/>
                        <a:t>Listening</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t>8.1%</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t>3.5%</a:t>
                      </a:r>
                      <a:endParaRPr lang="zh-TW" sz="2000" kern="100" dirty="0">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42.2%</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39.4%</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sz="2000" kern="100" dirty="0">
                          <a:solidFill>
                            <a:srgbClr val="C00000"/>
                          </a:solidFill>
                        </a:rPr>
                        <a:t>6.9%</a:t>
                      </a:r>
                      <a:endParaRPr lang="zh-TW" sz="2000" kern="100" dirty="0">
                        <a:solidFill>
                          <a:srgbClr val="C00000"/>
                        </a:solidFill>
                        <a:latin typeface="Calibri"/>
                        <a:ea typeface="新細明體"/>
                        <a:cs typeface="Times New Roman"/>
                      </a:endParaRPr>
                    </a:p>
                  </a:txBody>
                  <a:tcPr marL="68580" marR="68580" marT="0" marB="0"/>
                </a:tc>
                <a:tc>
                  <a:txBody>
                    <a:bodyPr/>
                    <a:lstStyle/>
                    <a:p>
                      <a:pPr algn="ctr">
                        <a:spcAft>
                          <a:spcPts val="0"/>
                        </a:spcAft>
                      </a:pPr>
                      <a:r>
                        <a:rPr lang="en-US" altLang="zh-TW" sz="2000" b="1" kern="100" dirty="0" smtClean="0">
                          <a:solidFill>
                            <a:srgbClr val="C00000"/>
                          </a:solidFill>
                          <a:latin typeface="Calibri"/>
                          <a:ea typeface="新細明體"/>
                          <a:cs typeface="Times New Roman"/>
                        </a:rPr>
                        <a:t>88.4%</a:t>
                      </a:r>
                      <a:endParaRPr lang="zh-TW" sz="2000" b="1" kern="100" dirty="0">
                        <a:solidFill>
                          <a:srgbClr val="C00000"/>
                        </a:solidFill>
                        <a:latin typeface="Calibri"/>
                        <a:ea typeface="新細明體"/>
                        <a:cs typeface="Times New Roman"/>
                      </a:endParaRPr>
                    </a:p>
                  </a:txBody>
                  <a:tcPr marL="68580" marR="68580" marT="0" marB="0"/>
                </a:tc>
              </a:tr>
            </a:tbl>
          </a:graphicData>
        </a:graphic>
      </p:graphicFrame>
      <p:sp>
        <p:nvSpPr>
          <p:cNvPr id="6" name="投影片編號版面配置區 5"/>
          <p:cNvSpPr>
            <a:spLocks noGrp="1"/>
          </p:cNvSpPr>
          <p:nvPr>
            <p:ph type="sldNum" sz="quarter" idx="12"/>
          </p:nvPr>
        </p:nvSpPr>
        <p:spPr/>
        <p:txBody>
          <a:bodyPr/>
          <a:lstStyle/>
          <a:p>
            <a:pPr>
              <a:defRPr/>
            </a:pPr>
            <a:fld id="{D14F1041-F4AB-4D2A-A843-096BBFB5169B}" type="slidenum">
              <a:rPr lang="zh-TW" altLang="fr-FR" smtClean="0"/>
              <a:pPr>
                <a:defRPr/>
              </a:pPr>
              <a:t>20</a:t>
            </a:fld>
            <a:endParaRPr lang="fr-FR" altLang="zh-TW"/>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D14F1041-F4AB-4D2A-A843-096BBFB5169B}" type="slidenum">
              <a:rPr lang="zh-TW" altLang="fr-FR" smtClean="0"/>
              <a:pPr>
                <a:defRPr/>
              </a:pPr>
              <a:t>21</a:t>
            </a:fld>
            <a:endParaRPr lang="fr-FR" altLang="zh-TW" dirty="0"/>
          </a:p>
        </p:txBody>
      </p:sp>
      <p:pic>
        <p:nvPicPr>
          <p:cNvPr id="5"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3794" name="Picture 2"/>
          <p:cNvPicPr>
            <a:picLocks noChangeAspect="1" noChangeArrowheads="1"/>
          </p:cNvPicPr>
          <p:nvPr/>
        </p:nvPicPr>
        <p:blipFill>
          <a:blip r:embed="rId3" cstate="print"/>
          <a:srcRect/>
          <a:stretch>
            <a:fillRect/>
          </a:stretch>
        </p:blipFill>
        <p:spPr bwMode="auto">
          <a:xfrm>
            <a:off x="1428728" y="2145355"/>
            <a:ext cx="6143668" cy="4141165"/>
          </a:xfrm>
          <a:prstGeom prst="rect">
            <a:avLst/>
          </a:prstGeom>
          <a:noFill/>
          <a:ln w="9525">
            <a:noFill/>
            <a:miter lim="800000"/>
            <a:headEnd/>
            <a:tailEnd/>
          </a:ln>
        </p:spPr>
      </p:pic>
      <p:sp>
        <p:nvSpPr>
          <p:cNvPr id="9" name="矩形 8"/>
          <p:cNvSpPr/>
          <p:nvPr/>
        </p:nvSpPr>
        <p:spPr>
          <a:xfrm>
            <a:off x="2143108" y="214290"/>
            <a:ext cx="6479326" cy="769441"/>
          </a:xfrm>
          <a:prstGeom prst="rect">
            <a:avLst/>
          </a:prstGeom>
        </p:spPr>
        <p:txBody>
          <a:bodyPr wrap="square">
            <a:spAutoFit/>
          </a:bodyPr>
          <a:lstStyle/>
          <a:p>
            <a:r>
              <a:rPr lang="en-US" altLang="zh-TW" sz="4400" dirty="0" smtClean="0">
                <a:solidFill>
                  <a:schemeClr val="bg1"/>
                </a:solidFill>
                <a:latin typeface="+mn-lt"/>
              </a:rPr>
              <a:t> TOEIC results</a:t>
            </a:r>
            <a:endParaRPr lang="zh-TW" altLang="en-US" sz="44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re 1"/>
          <p:cNvSpPr>
            <a:spLocks noGrp="1"/>
          </p:cNvSpPr>
          <p:nvPr>
            <p:ph type="title"/>
          </p:nvPr>
        </p:nvSpPr>
        <p:spPr/>
        <p:txBody>
          <a:bodyPr/>
          <a:lstStyle/>
          <a:p>
            <a:r>
              <a:rPr lang="en-US" altLang="zh-TW" dirty="0" smtClean="0">
                <a:solidFill>
                  <a:schemeClr val="bg1"/>
                </a:solidFill>
              </a:rPr>
              <a:t>TOEIC</a:t>
            </a:r>
            <a:endParaRPr lang="fr-FR" altLang="zh-TW" dirty="0" smtClean="0">
              <a:solidFill>
                <a:schemeClr val="bg1"/>
              </a:solidFill>
            </a:endParaRPr>
          </a:p>
        </p:txBody>
      </p:sp>
      <p:sp>
        <p:nvSpPr>
          <p:cNvPr id="5" name="投影片編號版面配置區 4"/>
          <p:cNvSpPr>
            <a:spLocks noGrp="1"/>
          </p:cNvSpPr>
          <p:nvPr>
            <p:ph type="sldNum" sz="quarter" idx="12"/>
          </p:nvPr>
        </p:nvSpPr>
        <p:spPr/>
        <p:txBody>
          <a:bodyPr/>
          <a:lstStyle/>
          <a:p>
            <a:fld id="{D14F1041-F4AB-4D2A-A843-096BBFB5169B}" type="slidenum">
              <a:rPr lang="zh-TW" altLang="fr-FR" sz="2800" smtClean="0"/>
              <a:pPr/>
              <a:t>22</a:t>
            </a:fld>
            <a:endParaRPr lang="fr-FR" altLang="zh-TW" sz="2800" dirty="0"/>
          </a:p>
        </p:txBody>
      </p:sp>
      <p:graphicFrame>
        <p:nvGraphicFramePr>
          <p:cNvPr id="12" name="表格 11"/>
          <p:cNvGraphicFramePr>
            <a:graphicFrameLocks noGrp="1"/>
          </p:cNvGraphicFramePr>
          <p:nvPr/>
        </p:nvGraphicFramePr>
        <p:xfrm>
          <a:off x="428596" y="2571744"/>
          <a:ext cx="8215372" cy="3500464"/>
        </p:xfrm>
        <a:graphic>
          <a:graphicData uri="http://schemas.openxmlformats.org/drawingml/2006/table">
            <a:tbl>
              <a:tblPr firstRow="1" bandRow="1">
                <a:tableStyleId>{9D7B26C5-4107-4FEC-AEDC-1716B250A1EF}</a:tableStyleId>
              </a:tblPr>
              <a:tblGrid>
                <a:gridCol w="2053843"/>
                <a:gridCol w="2053843"/>
                <a:gridCol w="2053843"/>
                <a:gridCol w="2053843"/>
              </a:tblGrid>
              <a:tr h="875116">
                <a:tc>
                  <a:txBody>
                    <a:bodyPr/>
                    <a:lstStyle/>
                    <a:p>
                      <a:r>
                        <a:rPr lang="en-US" altLang="zh-TW" sz="2000" dirty="0" smtClean="0"/>
                        <a:t>(ESP=630, EGP=492)</a:t>
                      </a:r>
                      <a:endParaRPr lang="zh-TW" altLang="en-US" sz="2000" dirty="0"/>
                    </a:p>
                  </a:txBody>
                  <a:tcPr/>
                </a:tc>
                <a:tc>
                  <a:txBody>
                    <a:bodyPr/>
                    <a:lstStyle/>
                    <a:p>
                      <a:r>
                        <a:rPr lang="en-US" altLang="zh-TW" sz="2000" dirty="0" smtClean="0"/>
                        <a:t>Pre test</a:t>
                      </a:r>
                      <a:endParaRPr lang="zh-TW" altLang="en-US" sz="2000" dirty="0"/>
                    </a:p>
                  </a:txBody>
                  <a:tcPr/>
                </a:tc>
                <a:tc>
                  <a:txBody>
                    <a:bodyPr/>
                    <a:lstStyle/>
                    <a:p>
                      <a:r>
                        <a:rPr lang="en-US" altLang="zh-TW" sz="2000" dirty="0" smtClean="0"/>
                        <a:t>Post</a:t>
                      </a:r>
                      <a:r>
                        <a:rPr lang="en-US" altLang="zh-TW" sz="2000" baseline="0" dirty="0" smtClean="0"/>
                        <a:t> Test</a:t>
                      </a:r>
                      <a:endParaRPr lang="zh-TW" altLang="en-US" sz="2000" dirty="0"/>
                    </a:p>
                  </a:txBody>
                  <a:tcPr/>
                </a:tc>
                <a:tc>
                  <a:txBody>
                    <a:bodyPr/>
                    <a:lstStyle/>
                    <a:p>
                      <a:r>
                        <a:rPr lang="en-US" altLang="zh-TW" sz="2000" dirty="0" smtClean="0"/>
                        <a:t>Difference</a:t>
                      </a:r>
                      <a:endParaRPr lang="zh-TW" altLang="en-US" sz="2000" dirty="0"/>
                    </a:p>
                  </a:txBody>
                  <a:tcPr/>
                </a:tc>
              </a:tr>
              <a:tr h="875116">
                <a:tc>
                  <a:txBody>
                    <a:bodyPr/>
                    <a:lstStyle/>
                    <a:p>
                      <a:r>
                        <a:rPr lang="en-US" altLang="zh-TW" sz="2400" dirty="0" smtClean="0"/>
                        <a:t>Listening ESP</a:t>
                      </a:r>
                    </a:p>
                    <a:p>
                      <a:r>
                        <a:rPr lang="en-US" altLang="zh-TW" sz="2400" dirty="0" smtClean="0"/>
                        <a:t>                 EGP</a:t>
                      </a:r>
                      <a:endParaRPr lang="zh-TW" altLang="en-US" sz="2400" dirty="0"/>
                    </a:p>
                  </a:txBody>
                  <a:tcPr/>
                </a:tc>
                <a:tc>
                  <a:txBody>
                    <a:bodyPr/>
                    <a:lstStyle/>
                    <a:p>
                      <a:r>
                        <a:rPr lang="en-US" altLang="zh-TW" sz="2400" dirty="0" smtClean="0"/>
                        <a:t>320</a:t>
                      </a:r>
                    </a:p>
                    <a:p>
                      <a:r>
                        <a:rPr lang="en-US" altLang="zh-TW" sz="2400" dirty="0" smtClean="0"/>
                        <a:t>329</a:t>
                      </a:r>
                      <a:endParaRPr lang="zh-TW" altLang="en-US" sz="2400" dirty="0"/>
                    </a:p>
                  </a:txBody>
                  <a:tcPr/>
                </a:tc>
                <a:tc>
                  <a:txBody>
                    <a:bodyPr/>
                    <a:lstStyle/>
                    <a:p>
                      <a:r>
                        <a:rPr lang="en-US" altLang="zh-TW" sz="2400" dirty="0" smtClean="0"/>
                        <a:t>348</a:t>
                      </a:r>
                    </a:p>
                    <a:p>
                      <a:r>
                        <a:rPr lang="en-US" altLang="zh-TW" sz="2400" dirty="0" smtClean="0"/>
                        <a:t>315</a:t>
                      </a:r>
                      <a:endParaRPr lang="zh-TW" altLang="en-US" sz="2400" dirty="0"/>
                    </a:p>
                  </a:txBody>
                  <a:tcPr/>
                </a:tc>
                <a:tc>
                  <a:txBody>
                    <a:bodyPr/>
                    <a:lstStyle/>
                    <a:p>
                      <a:r>
                        <a:rPr lang="en-US" altLang="zh-TW" sz="2400" dirty="0" smtClean="0"/>
                        <a:t>28</a:t>
                      </a:r>
                    </a:p>
                    <a:p>
                      <a:r>
                        <a:rPr lang="en-US" altLang="zh-TW" sz="2400" dirty="0" smtClean="0"/>
                        <a:t>-13.8</a:t>
                      </a:r>
                      <a:endParaRPr lang="zh-TW" altLang="en-US" sz="2400" dirty="0"/>
                    </a:p>
                  </a:txBody>
                  <a:tcPr/>
                </a:tc>
              </a:tr>
              <a:tr h="875116">
                <a:tc>
                  <a:txBody>
                    <a:bodyPr/>
                    <a:lstStyle/>
                    <a:p>
                      <a:r>
                        <a:rPr lang="en-US" altLang="zh-TW" sz="2400" dirty="0" smtClean="0"/>
                        <a:t>Reading  ESP    </a:t>
                      </a:r>
                    </a:p>
                    <a:p>
                      <a:r>
                        <a:rPr lang="en-US" altLang="zh-TW" sz="2400" dirty="0" smtClean="0"/>
                        <a:t>                 EGP    </a:t>
                      </a:r>
                      <a:endParaRPr lang="zh-TW" altLang="en-US" sz="2400" dirty="0"/>
                    </a:p>
                  </a:txBody>
                  <a:tcPr/>
                </a:tc>
                <a:tc>
                  <a:txBody>
                    <a:bodyPr/>
                    <a:lstStyle/>
                    <a:p>
                      <a:r>
                        <a:rPr lang="en-US" altLang="zh-TW" sz="2400" dirty="0" smtClean="0"/>
                        <a:t>275</a:t>
                      </a:r>
                    </a:p>
                    <a:p>
                      <a:r>
                        <a:rPr lang="en-US" altLang="zh-TW" sz="2400" dirty="0" smtClean="0"/>
                        <a:t>274</a:t>
                      </a:r>
                      <a:endParaRPr lang="zh-TW" altLang="en-US" sz="2400" dirty="0"/>
                    </a:p>
                  </a:txBody>
                  <a:tcPr/>
                </a:tc>
                <a:tc>
                  <a:txBody>
                    <a:bodyPr/>
                    <a:lstStyle/>
                    <a:p>
                      <a:r>
                        <a:rPr lang="en-US" altLang="zh-TW" sz="2400" dirty="0" smtClean="0"/>
                        <a:t>282</a:t>
                      </a:r>
                    </a:p>
                    <a:p>
                      <a:r>
                        <a:rPr lang="en-US" altLang="zh-TW" sz="2400" dirty="0" smtClean="0"/>
                        <a:t>276</a:t>
                      </a:r>
                      <a:endParaRPr lang="zh-TW" altLang="en-US" sz="2400" dirty="0"/>
                    </a:p>
                  </a:txBody>
                  <a:tcPr/>
                </a:tc>
                <a:tc>
                  <a:txBody>
                    <a:bodyPr/>
                    <a:lstStyle/>
                    <a:p>
                      <a:r>
                        <a:rPr lang="en-US" altLang="zh-TW" sz="2400" dirty="0" smtClean="0"/>
                        <a:t>7</a:t>
                      </a:r>
                    </a:p>
                    <a:p>
                      <a:r>
                        <a:rPr lang="en-US" altLang="zh-TW" sz="2400" dirty="0" smtClean="0"/>
                        <a:t>2.5</a:t>
                      </a:r>
                      <a:endParaRPr lang="zh-TW" altLang="en-US" sz="2400" dirty="0"/>
                    </a:p>
                  </a:txBody>
                  <a:tcPr/>
                </a:tc>
              </a:tr>
              <a:tr h="875116">
                <a:tc>
                  <a:txBody>
                    <a:bodyPr/>
                    <a:lstStyle/>
                    <a:p>
                      <a:r>
                        <a:rPr lang="en-US" altLang="zh-TW" sz="2400" dirty="0" smtClean="0"/>
                        <a:t>Total        ESP</a:t>
                      </a:r>
                    </a:p>
                    <a:p>
                      <a:r>
                        <a:rPr lang="en-US" altLang="zh-TW" sz="2400" dirty="0" smtClean="0"/>
                        <a:t>                 EGP</a:t>
                      </a:r>
                      <a:endParaRPr lang="zh-TW" altLang="en-US" sz="2400" dirty="0"/>
                    </a:p>
                  </a:txBody>
                  <a:tcPr/>
                </a:tc>
                <a:tc>
                  <a:txBody>
                    <a:bodyPr/>
                    <a:lstStyle/>
                    <a:p>
                      <a:r>
                        <a:rPr lang="en-US" altLang="zh-TW" sz="2400" dirty="0" smtClean="0"/>
                        <a:t>595</a:t>
                      </a:r>
                    </a:p>
                    <a:p>
                      <a:r>
                        <a:rPr lang="en-US" altLang="zh-TW" sz="2400" dirty="0" smtClean="0"/>
                        <a:t>604</a:t>
                      </a:r>
                      <a:endParaRPr lang="zh-TW" altLang="en-US" sz="2400" dirty="0"/>
                    </a:p>
                  </a:txBody>
                  <a:tcPr/>
                </a:tc>
                <a:tc>
                  <a:txBody>
                    <a:bodyPr/>
                    <a:lstStyle/>
                    <a:p>
                      <a:r>
                        <a:rPr lang="en-US" altLang="zh-TW" sz="2400" dirty="0" smtClean="0"/>
                        <a:t>630</a:t>
                      </a:r>
                    </a:p>
                    <a:p>
                      <a:r>
                        <a:rPr lang="en-US" altLang="zh-TW" sz="2400" dirty="0" smtClean="0"/>
                        <a:t>591</a:t>
                      </a:r>
                      <a:endParaRPr lang="zh-TW" altLang="en-US" sz="2400" dirty="0"/>
                    </a:p>
                  </a:txBody>
                  <a:tcPr/>
                </a:tc>
                <a:tc>
                  <a:txBody>
                    <a:bodyPr/>
                    <a:lstStyle/>
                    <a:p>
                      <a:r>
                        <a:rPr lang="en-US" altLang="zh-TW" sz="2400" dirty="0" smtClean="0"/>
                        <a:t>35</a:t>
                      </a:r>
                    </a:p>
                    <a:p>
                      <a:r>
                        <a:rPr lang="en-US" altLang="zh-TW" sz="2400" dirty="0" smtClean="0"/>
                        <a:t>-11.3</a:t>
                      </a:r>
                      <a:endParaRPr lang="zh-TW" altLang="en-US" sz="2400"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re 1"/>
          <p:cNvSpPr>
            <a:spLocks noGrp="1"/>
          </p:cNvSpPr>
          <p:nvPr>
            <p:ph type="title"/>
          </p:nvPr>
        </p:nvSpPr>
        <p:spPr>
          <a:xfrm>
            <a:off x="2928926" y="285728"/>
            <a:ext cx="6215074" cy="1079500"/>
          </a:xfrm>
        </p:spPr>
        <p:txBody>
          <a:bodyPr/>
          <a:lstStyle/>
          <a:p>
            <a:pPr algn="l" eaLnBrk="1" hangingPunct="1"/>
            <a:r>
              <a:rPr lang="fr-FR" altLang="zh-TW" dirty="0" smtClean="0">
                <a:solidFill>
                  <a:schemeClr val="bg1"/>
                </a:solidFill>
              </a:rPr>
              <a:t>Interpretations of TOEIC</a:t>
            </a:r>
          </a:p>
        </p:txBody>
      </p:sp>
      <p:sp>
        <p:nvSpPr>
          <p:cNvPr id="8196" name="Rectangle 4"/>
          <p:cNvSpPr>
            <a:spLocks noGrp="1"/>
          </p:cNvSpPr>
          <p:nvPr>
            <p:ph type="body" idx="1"/>
          </p:nvPr>
        </p:nvSpPr>
        <p:spPr>
          <a:xfrm>
            <a:off x="214282" y="2143116"/>
            <a:ext cx="8678893" cy="1214446"/>
          </a:xfrm>
        </p:spPr>
        <p:txBody>
          <a:bodyPr/>
          <a:lstStyle/>
          <a:p>
            <a:pPr marL="342900" lvl="1" indent="-342900" eaLnBrk="1" hangingPunct="1">
              <a:buFont typeface="Arial" charset="0"/>
              <a:buBlip>
                <a:blip r:embed="rId3"/>
              </a:buBlip>
            </a:pPr>
            <a:r>
              <a:rPr lang="en-US" altLang="zh-TW" dirty="0" smtClean="0">
                <a:latin typeface="Georgia" pitchFamily="18" charset="0"/>
                <a:ea typeface="微軟正黑體" pitchFamily="34" charset="-120"/>
              </a:rPr>
              <a:t>Improvement in listening suggests successful acquisition in classroom listening skills</a:t>
            </a:r>
          </a:p>
        </p:txBody>
      </p:sp>
      <p:sp>
        <p:nvSpPr>
          <p:cNvPr id="5" name="投影片編號版面配置區 4"/>
          <p:cNvSpPr>
            <a:spLocks noGrp="1"/>
          </p:cNvSpPr>
          <p:nvPr>
            <p:ph type="sldNum" sz="quarter" idx="12"/>
          </p:nvPr>
        </p:nvSpPr>
        <p:spPr/>
        <p:txBody>
          <a:bodyPr/>
          <a:lstStyle/>
          <a:p>
            <a:pPr>
              <a:defRPr/>
            </a:pPr>
            <a:fld id="{D14F1041-F4AB-4D2A-A843-096BBFB5169B}" type="slidenum">
              <a:rPr lang="zh-TW" altLang="fr-FR" smtClean="0"/>
              <a:pPr>
                <a:defRPr/>
              </a:pPr>
              <a:t>23</a:t>
            </a:fld>
            <a:endParaRPr lang="fr-FR" altLang="zh-TW"/>
          </a:p>
        </p:txBody>
      </p:sp>
      <p:graphicFrame>
        <p:nvGraphicFramePr>
          <p:cNvPr id="6" name="表格 5"/>
          <p:cNvGraphicFramePr>
            <a:graphicFrameLocks noGrp="1"/>
          </p:cNvGraphicFramePr>
          <p:nvPr/>
        </p:nvGraphicFramePr>
        <p:xfrm>
          <a:off x="1071538" y="3500438"/>
          <a:ext cx="6500858" cy="3143273"/>
        </p:xfrm>
        <a:graphic>
          <a:graphicData uri="http://schemas.openxmlformats.org/drawingml/2006/table">
            <a:tbl>
              <a:tblPr firstRow="1" bandRow="1">
                <a:tableStyleId>{5C22544A-7EE6-4342-B048-85BDC9FD1C3A}</a:tableStyleId>
              </a:tblPr>
              <a:tblGrid>
                <a:gridCol w="3250429"/>
                <a:gridCol w="3250429"/>
              </a:tblGrid>
              <a:tr h="388158">
                <a:tc>
                  <a:txBody>
                    <a:bodyPr/>
                    <a:lstStyle/>
                    <a:p>
                      <a:r>
                        <a:rPr lang="en-US" altLang="zh-TW" dirty="0" smtClean="0"/>
                        <a:t>NSKU</a:t>
                      </a:r>
                      <a:r>
                        <a:rPr lang="en-US" altLang="zh-TW" baseline="0" dirty="0" smtClean="0"/>
                        <a:t> </a:t>
                      </a:r>
                      <a:r>
                        <a:rPr lang="en-US" altLang="zh-TW" dirty="0" smtClean="0"/>
                        <a:t>ESP Listening</a:t>
                      </a:r>
                      <a:endParaRPr lang="zh-TW" altLang="en-US" dirty="0"/>
                    </a:p>
                  </a:txBody>
                  <a:tcPr/>
                </a:tc>
                <a:tc>
                  <a:txBody>
                    <a:bodyPr/>
                    <a:lstStyle/>
                    <a:p>
                      <a:r>
                        <a:rPr lang="en-US" altLang="zh-TW" dirty="0" smtClean="0"/>
                        <a:t> TOEIC Listening</a:t>
                      </a:r>
                      <a:endParaRPr lang="zh-TW" altLang="en-US" dirty="0"/>
                    </a:p>
                  </a:txBody>
                  <a:tcPr/>
                </a:tc>
              </a:tr>
              <a:tr h="970394">
                <a:tc>
                  <a:txBody>
                    <a:bodyPr/>
                    <a:lstStyle/>
                    <a:p>
                      <a:r>
                        <a:rPr lang="en-US" altLang="zh-TW" dirty="0" smtClean="0"/>
                        <a:t>In-class question/answer</a:t>
                      </a:r>
                      <a:endParaRPr lang="zh-TW" altLang="en-US" dirty="0"/>
                    </a:p>
                  </a:txBody>
                  <a:tcPr/>
                </a:tc>
                <a:tc>
                  <a:txBody>
                    <a:bodyPr/>
                    <a:lstStyle/>
                    <a:p>
                      <a:r>
                        <a:rPr lang="en-US" altLang="zh-TW" dirty="0" smtClean="0"/>
                        <a:t>Question/answer: Information “6W1H” and YES-NO types</a:t>
                      </a:r>
                    </a:p>
                    <a:p>
                      <a:endParaRPr lang="zh-TW" altLang="en-US" dirty="0"/>
                    </a:p>
                  </a:txBody>
                  <a:tcPr/>
                </a:tc>
              </a:tr>
              <a:tr h="814327">
                <a:tc>
                  <a:txBody>
                    <a:bodyPr/>
                    <a:lstStyle/>
                    <a:p>
                      <a:r>
                        <a:rPr lang="en-US" altLang="zh-TW" dirty="0" smtClean="0"/>
                        <a:t>In-class</a:t>
                      </a:r>
                      <a:r>
                        <a:rPr lang="en-US" altLang="zh-TW" baseline="0" dirty="0" smtClean="0"/>
                        <a:t> discussion</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Short conversations</a:t>
                      </a:r>
                    </a:p>
                    <a:p>
                      <a:endParaRPr lang="zh-TW" altLang="en-US" dirty="0"/>
                    </a:p>
                  </a:txBody>
                  <a:tcPr/>
                </a:tc>
              </a:tr>
              <a:tr h="970394">
                <a:tc>
                  <a:txBody>
                    <a:bodyPr/>
                    <a:lstStyle/>
                    <a:p>
                      <a:r>
                        <a:rPr lang="en-US" altLang="zh-TW" dirty="0" smtClean="0"/>
                        <a:t>Classroom lectures</a:t>
                      </a:r>
                      <a:endParaRPr lang="zh-TW" altLang="en-US" dirty="0"/>
                    </a:p>
                  </a:txBody>
                  <a:tcPr/>
                </a:tc>
                <a:tc>
                  <a:txBody>
                    <a:bodyPr/>
                    <a:lstStyle/>
                    <a:p>
                      <a:r>
                        <a:rPr lang="en-US" altLang="zh-TW" dirty="0" smtClean="0"/>
                        <a:t>Short talks: advertisement, weather reports, announcements, etc</a:t>
                      </a:r>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re 1"/>
          <p:cNvSpPr>
            <a:spLocks noGrp="1"/>
          </p:cNvSpPr>
          <p:nvPr>
            <p:ph type="title"/>
          </p:nvPr>
        </p:nvSpPr>
        <p:spPr>
          <a:xfrm>
            <a:off x="2771775" y="333375"/>
            <a:ext cx="6372225" cy="1079500"/>
          </a:xfrm>
        </p:spPr>
        <p:txBody>
          <a:bodyPr/>
          <a:lstStyle/>
          <a:p>
            <a:pPr eaLnBrk="1" hangingPunct="1"/>
            <a:r>
              <a:rPr lang="fr-FR" altLang="zh-TW" dirty="0" smtClean="0">
                <a:solidFill>
                  <a:schemeClr val="bg1"/>
                </a:solidFill>
              </a:rPr>
              <a:t>Interpretations of TOEIC</a:t>
            </a:r>
          </a:p>
        </p:txBody>
      </p:sp>
      <p:sp>
        <p:nvSpPr>
          <p:cNvPr id="8196" name="Rectangle 4"/>
          <p:cNvSpPr>
            <a:spLocks noGrp="1"/>
          </p:cNvSpPr>
          <p:nvPr>
            <p:ph type="body" idx="1"/>
          </p:nvPr>
        </p:nvSpPr>
        <p:spPr>
          <a:xfrm>
            <a:off x="250825" y="2357430"/>
            <a:ext cx="8678893" cy="4240220"/>
          </a:xfrm>
        </p:spPr>
        <p:txBody>
          <a:bodyPr/>
          <a:lstStyle/>
          <a:p>
            <a:pPr marL="342900" lvl="1" indent="-342900" eaLnBrk="1" hangingPunct="1">
              <a:buFont typeface="Arial" charset="0"/>
              <a:buBlip>
                <a:blip r:embed="rId3"/>
              </a:buBlip>
            </a:pPr>
            <a:r>
              <a:rPr lang="en-US" altLang="zh-TW" dirty="0" smtClean="0">
                <a:latin typeface="Georgia" pitchFamily="18" charset="0"/>
                <a:ea typeface="微軟正黑體" pitchFamily="34" charset="-120"/>
              </a:rPr>
              <a:t>Lack of improvement in reading may reveal difference in ESP and TOEIC texts</a:t>
            </a:r>
          </a:p>
        </p:txBody>
      </p:sp>
      <p:sp>
        <p:nvSpPr>
          <p:cNvPr id="5" name="投影片編號版面配置區 4"/>
          <p:cNvSpPr>
            <a:spLocks noGrp="1"/>
          </p:cNvSpPr>
          <p:nvPr>
            <p:ph type="sldNum" sz="quarter" idx="12"/>
          </p:nvPr>
        </p:nvSpPr>
        <p:spPr/>
        <p:txBody>
          <a:bodyPr/>
          <a:lstStyle/>
          <a:p>
            <a:pPr>
              <a:defRPr/>
            </a:pPr>
            <a:fld id="{D14F1041-F4AB-4D2A-A843-096BBFB5169B}" type="slidenum">
              <a:rPr lang="zh-TW" altLang="fr-FR" smtClean="0"/>
              <a:pPr>
                <a:defRPr/>
              </a:pPr>
              <a:t>24</a:t>
            </a:fld>
            <a:endParaRPr lang="fr-FR" altLang="zh-TW"/>
          </a:p>
        </p:txBody>
      </p:sp>
      <p:graphicFrame>
        <p:nvGraphicFramePr>
          <p:cNvPr id="6" name="表格 5"/>
          <p:cNvGraphicFramePr>
            <a:graphicFrameLocks noGrp="1"/>
          </p:cNvGraphicFramePr>
          <p:nvPr/>
        </p:nvGraphicFramePr>
        <p:xfrm>
          <a:off x="928662" y="3714752"/>
          <a:ext cx="6453190" cy="2285372"/>
        </p:xfrm>
        <a:graphic>
          <a:graphicData uri="http://schemas.openxmlformats.org/drawingml/2006/table">
            <a:tbl>
              <a:tblPr firstRow="1" bandRow="1">
                <a:tableStyleId>{5C22544A-7EE6-4342-B048-85BDC9FD1C3A}</a:tableStyleId>
              </a:tblPr>
              <a:tblGrid>
                <a:gridCol w="3226595"/>
                <a:gridCol w="3226595"/>
              </a:tblGrid>
              <a:tr h="659416">
                <a:tc>
                  <a:txBody>
                    <a:bodyPr/>
                    <a:lstStyle/>
                    <a:p>
                      <a:r>
                        <a:rPr lang="en-US" altLang="zh-TW" dirty="0" smtClean="0"/>
                        <a:t>NSKU</a:t>
                      </a:r>
                      <a:r>
                        <a:rPr lang="en-US" altLang="zh-TW" baseline="0" dirty="0" smtClean="0"/>
                        <a:t> </a:t>
                      </a:r>
                      <a:r>
                        <a:rPr lang="en-US" altLang="zh-TW" dirty="0" smtClean="0"/>
                        <a:t>ESP Reading</a:t>
                      </a:r>
                      <a:endParaRPr lang="zh-TW" altLang="en-US" dirty="0"/>
                    </a:p>
                  </a:txBody>
                  <a:tcPr/>
                </a:tc>
                <a:tc>
                  <a:txBody>
                    <a:bodyPr/>
                    <a:lstStyle/>
                    <a:p>
                      <a:r>
                        <a:rPr lang="en-US" altLang="zh-TW" dirty="0" smtClean="0"/>
                        <a:t> TOEIC Reading</a:t>
                      </a:r>
                      <a:endParaRPr lang="zh-TW" altLang="en-US" dirty="0"/>
                    </a:p>
                  </a:txBody>
                  <a:tcPr/>
                </a:tc>
              </a:tr>
              <a:tr h="1625956">
                <a:tc>
                  <a:txBody>
                    <a:bodyPr/>
                    <a:lstStyle/>
                    <a:p>
                      <a:r>
                        <a:rPr lang="en-US" altLang="zh-TW" dirty="0" smtClean="0"/>
                        <a:t>Content based articles related to various</a:t>
                      </a:r>
                      <a:r>
                        <a:rPr lang="en-US" altLang="zh-TW" baseline="0" dirty="0" smtClean="0"/>
                        <a:t> academic disciplines</a:t>
                      </a:r>
                      <a:endParaRPr lang="zh-TW" altLang="en-US" dirty="0"/>
                    </a:p>
                  </a:txBody>
                  <a:tcPr/>
                </a:tc>
                <a:tc>
                  <a:txBody>
                    <a:bodyPr/>
                    <a:lstStyle/>
                    <a:p>
                      <a:r>
                        <a:rPr lang="en-US" dirty="0" smtClean="0"/>
                        <a:t>passages in the form of letters, ads, memos, faxes, schedules, etc</a:t>
                      </a:r>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9396196-2977-40A3-80ED-2712C71186BC}" type="slidenum">
              <a:rPr lang="zh-TW" altLang="fr-FR" smtClean="0"/>
              <a:pPr>
                <a:defRPr/>
              </a:pPr>
              <a:t>25</a:t>
            </a:fld>
            <a:endParaRPr lang="fr-FR" altLang="zh-TW"/>
          </a:p>
        </p:txBody>
      </p:sp>
      <p:graphicFrame>
        <p:nvGraphicFramePr>
          <p:cNvPr id="3" name="表格 2"/>
          <p:cNvGraphicFramePr>
            <a:graphicFrameLocks noGrp="1"/>
          </p:cNvGraphicFramePr>
          <p:nvPr/>
        </p:nvGraphicFramePr>
        <p:xfrm>
          <a:off x="1142976" y="1000109"/>
          <a:ext cx="6643734" cy="5143535"/>
        </p:xfrm>
        <a:graphic>
          <a:graphicData uri="http://schemas.openxmlformats.org/drawingml/2006/table">
            <a:tbl>
              <a:tblPr/>
              <a:tblGrid>
                <a:gridCol w="6643734"/>
              </a:tblGrid>
              <a:tr h="383703">
                <a:tc>
                  <a:txBody>
                    <a:bodyPr/>
                    <a:lstStyle/>
                    <a:p>
                      <a:r>
                        <a:rPr lang="en-US" sz="1500" b="1" dirty="0"/>
                        <a:t>Example 1: Memo</a:t>
                      </a:r>
                    </a:p>
                  </a:txBody>
                  <a:tcPr marL="75844" marR="75844" marT="37922" marB="379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308027">
                <a:tc>
                  <a:txBody>
                    <a:bodyPr/>
                    <a:lstStyle/>
                    <a:p>
                      <a:endParaRPr lang="zh-TW" altLang="en-US" sz="1500"/>
                    </a:p>
                  </a:txBody>
                  <a:tcPr marL="7900" marR="7900" marT="7900" marB="7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777777"/>
                    </a:solidFill>
                  </a:tcPr>
                </a:tc>
              </a:tr>
              <a:tr h="4451805">
                <a:tc>
                  <a:txBody>
                    <a:bodyPr/>
                    <a:lstStyle/>
                    <a:p>
                      <a:r>
                        <a:rPr lang="en-US" sz="1500" b="1" dirty="0"/>
                        <a:t>Memorandum</a:t>
                      </a:r>
                      <a:r>
                        <a:rPr lang="en-US" sz="1500" dirty="0"/>
                        <a:t/>
                      </a:r>
                      <a:br>
                        <a:rPr lang="en-US" sz="1500" dirty="0"/>
                      </a:br>
                      <a:r>
                        <a:rPr lang="en-US" sz="1500" dirty="0"/>
                        <a:t/>
                      </a:r>
                      <a:br>
                        <a:rPr lang="en-US" sz="1500" dirty="0"/>
                      </a:br>
                      <a:r>
                        <a:rPr lang="en-US" sz="1500" dirty="0"/>
                        <a:t>To: Supervisors</a:t>
                      </a:r>
                      <a:br>
                        <a:rPr lang="en-US" sz="1500" dirty="0"/>
                      </a:br>
                      <a:r>
                        <a:rPr lang="en-US" sz="1500" dirty="0"/>
                        <a:t>From: Judy </a:t>
                      </a:r>
                      <a:r>
                        <a:rPr lang="en-US" sz="1500" dirty="0" err="1"/>
                        <a:t>Linquiest</a:t>
                      </a:r>
                      <a:r>
                        <a:rPr lang="en-US" sz="1500" dirty="0"/>
                        <a:t>, Human Resource Manager</a:t>
                      </a:r>
                      <a:br>
                        <a:rPr lang="en-US" sz="1500" dirty="0"/>
                      </a:br>
                      <a:r>
                        <a:rPr lang="en-US" sz="1500" dirty="0"/>
                        <a:t>Sub: Probation periods</a:t>
                      </a:r>
                      <a:br>
                        <a:rPr lang="en-US" sz="1500" dirty="0"/>
                      </a:br>
                      <a:r>
                        <a:rPr lang="en-US" sz="1500" dirty="0"/>
                        <a:t/>
                      </a:r>
                      <a:br>
                        <a:rPr lang="en-US" sz="1500" dirty="0"/>
                      </a:br>
                      <a:r>
                        <a:rPr lang="en-US" sz="1500" dirty="0"/>
                        <a:t>As of January 1st all new employees will be subject to a 3 month probationary period. Medical, holiday, and flextime benefits will not apply to new staff members until the full 3 months have expired. After the three months have been completed, please contact your employees and inform them that their probationary period has ended. The HR department will contact you by email 2 days in advance to remind you of the date. Thank you for your cooperation.</a:t>
                      </a:r>
                    </a:p>
                  </a:txBody>
                  <a:tcPr marL="165910" marR="165910" marT="165910" marB="165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025" name="Rectangle 1"/>
          <p:cNvSpPr>
            <a:spLocks noChangeArrowheads="1"/>
          </p:cNvSpPr>
          <p:nvPr/>
        </p:nvSpPr>
        <p:spPr bwMode="auto">
          <a:xfrm>
            <a:off x="0" y="-694727"/>
            <a:ext cx="1910716" cy="184665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300" b="1" i="0" u="none" strike="noStrike" cap="none" normalizeH="0" baseline="0" dirty="0" smtClean="0">
              <a:ln>
                <a:noFill/>
              </a:ln>
              <a:solidFill>
                <a:schemeClr val="tx1"/>
              </a:solidFill>
              <a:effectLst/>
              <a:latin typeface="Arial" charset="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300" b="1" dirty="0" smtClean="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300" b="1" i="0" u="none" strike="noStrike" cap="none" normalizeH="0" baseline="0" dirty="0" smtClean="0">
              <a:ln>
                <a:noFill/>
              </a:ln>
              <a:solidFill>
                <a:schemeClr val="tx1"/>
              </a:solidFill>
              <a:effectLst/>
              <a:latin typeface="Arial" charset="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300" b="1" dirty="0" smtClean="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300" b="1" i="0" u="none" strike="noStrike" cap="none" normalizeH="0" baseline="0" dirty="0" smtClean="0">
              <a:ln>
                <a:noFill/>
              </a:ln>
              <a:solidFill>
                <a:schemeClr val="tx1"/>
              </a:solidFill>
              <a:effectLst/>
              <a:latin typeface="Arial" charset="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300" b="1" dirty="0" smtClean="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b="1" i="0" u="none" strike="noStrike" cap="none" normalizeH="0" baseline="0" dirty="0" smtClean="0">
                <a:ln>
                  <a:noFill/>
                </a:ln>
                <a:solidFill>
                  <a:schemeClr val="tx1"/>
                </a:solidFill>
                <a:effectLst/>
                <a:latin typeface="+mj-lt"/>
                <a:ea typeface="新細明體" charset="-120"/>
              </a:rPr>
              <a:t>Example 1: Memo</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zh-TW" sz="1800" b="0" i="0" u="none" strike="noStrike" cap="none" normalizeH="0" baseline="0" dirty="0" smtClean="0">
              <a:ln>
                <a:noFill/>
              </a:ln>
              <a:solidFill>
                <a:schemeClr val="tx1"/>
              </a:solidFill>
              <a:effectLst/>
              <a:latin typeface="Arial" charset="0"/>
              <a:ea typeface="新細明體"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9396196-2977-40A3-80ED-2712C71186BC}" type="slidenum">
              <a:rPr lang="zh-TW" altLang="fr-FR" smtClean="0"/>
              <a:pPr>
                <a:defRPr/>
              </a:pPr>
              <a:t>26</a:t>
            </a:fld>
            <a:endParaRPr lang="fr-FR" altLang="zh-TW"/>
          </a:p>
        </p:txBody>
      </p:sp>
      <p:pic>
        <p:nvPicPr>
          <p:cNvPr id="1026" name="Picture 2"/>
          <p:cNvPicPr>
            <a:picLocks noChangeAspect="1" noChangeArrowheads="1"/>
          </p:cNvPicPr>
          <p:nvPr/>
        </p:nvPicPr>
        <p:blipFill>
          <a:blip r:embed="rId2" cstate="print"/>
          <a:srcRect/>
          <a:stretch>
            <a:fillRect/>
          </a:stretch>
        </p:blipFill>
        <p:spPr bwMode="auto">
          <a:xfrm>
            <a:off x="928662" y="1643050"/>
            <a:ext cx="7191375" cy="4543425"/>
          </a:xfrm>
          <a:prstGeom prst="rect">
            <a:avLst/>
          </a:prstGeom>
          <a:noFill/>
          <a:ln w="9525">
            <a:solidFill>
              <a:schemeClr val="tx1"/>
            </a:solidFill>
            <a:miter lim="800000"/>
            <a:headEnd/>
            <a:tailEnd/>
          </a:ln>
          <a:effectLst/>
        </p:spPr>
      </p:pic>
      <p:sp>
        <p:nvSpPr>
          <p:cNvPr id="4" name="矩形 3"/>
          <p:cNvSpPr/>
          <p:nvPr/>
        </p:nvSpPr>
        <p:spPr>
          <a:xfrm>
            <a:off x="857224" y="428604"/>
            <a:ext cx="7358114" cy="646331"/>
          </a:xfrm>
          <a:prstGeom prst="rect">
            <a:avLst/>
          </a:prstGeom>
        </p:spPr>
        <p:txBody>
          <a:bodyPr wrap="square">
            <a:spAutoFit/>
          </a:bodyPr>
          <a:lstStyle/>
          <a:p>
            <a:r>
              <a:rPr lang="en-US" altLang="zh-TW" dirty="0" smtClean="0">
                <a:latin typeface="+mj-lt"/>
                <a:ea typeface="微軟正黑體" pitchFamily="34" charset="-120"/>
              </a:rPr>
              <a:t>Excerpt from </a:t>
            </a:r>
            <a:r>
              <a:rPr lang="en-US" altLang="zh-TW" i="1" dirty="0" smtClean="0">
                <a:latin typeface="+mj-lt"/>
                <a:ea typeface="微軟正黑體" pitchFamily="34" charset="-120"/>
              </a:rPr>
              <a:t>English for General Engineering </a:t>
            </a:r>
            <a:r>
              <a:rPr lang="en-US" altLang="zh-TW" dirty="0" smtClean="0">
                <a:latin typeface="+mj-lt"/>
                <a:ea typeface="微軟正黑體" pitchFamily="34" charset="-120"/>
              </a:rPr>
              <a:t>(Unit 1, Lesson 3)</a:t>
            </a:r>
          </a:p>
          <a:p>
            <a:r>
              <a:rPr lang="en-US" altLang="zh-TW" dirty="0" smtClean="0">
                <a:latin typeface="+mj-lt"/>
                <a:ea typeface="微軟正黑體" pitchFamily="34" charset="-120"/>
              </a:rPr>
              <a:t>Original article posted in Scientific American, April 2005</a:t>
            </a:r>
            <a:endParaRPr lang="zh-TW" altLang="en-US"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re 1"/>
          <p:cNvSpPr>
            <a:spLocks noGrp="1"/>
          </p:cNvSpPr>
          <p:nvPr>
            <p:ph type="title"/>
          </p:nvPr>
        </p:nvSpPr>
        <p:spPr>
          <a:xfrm>
            <a:off x="2771775" y="333375"/>
            <a:ext cx="6372225" cy="1079500"/>
          </a:xfrm>
        </p:spPr>
        <p:txBody>
          <a:bodyPr/>
          <a:lstStyle/>
          <a:p>
            <a:pPr eaLnBrk="1" hangingPunct="1"/>
            <a:r>
              <a:rPr lang="en-US" altLang="zh-TW" dirty="0" smtClean="0">
                <a:solidFill>
                  <a:schemeClr val="bg1"/>
                </a:solidFill>
              </a:rPr>
              <a:t>Learner Autonomy Survey</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D14F1041-F4AB-4D2A-A843-096BBFB5169B}" type="slidenum">
              <a:rPr lang="zh-TW" altLang="fr-FR" smtClean="0"/>
              <a:pPr>
                <a:defRPr/>
              </a:pPr>
              <a:t>27</a:t>
            </a:fld>
            <a:endParaRPr lang="fr-FR" altLang="zh-TW"/>
          </a:p>
        </p:txBody>
      </p:sp>
      <p:sp>
        <p:nvSpPr>
          <p:cNvPr id="1027" name="Rectangle 3"/>
          <p:cNvSpPr>
            <a:spLocks noChangeArrowheads="1"/>
          </p:cNvSpPr>
          <p:nvPr/>
        </p:nvSpPr>
        <p:spPr bwMode="auto">
          <a:xfrm>
            <a:off x="285720" y="2194789"/>
            <a:ext cx="857256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defTabSz="914400" rtl="0" eaLnBrk="1" fontAlgn="base" latinLnBrk="0" hangingPunct="1">
              <a:lnSpc>
                <a:spcPct val="100000"/>
              </a:lnSpc>
              <a:spcBef>
                <a:spcPts val="2400"/>
              </a:spcBef>
              <a:spcAft>
                <a:spcPct val="0"/>
              </a:spcAft>
              <a:buClrTx/>
              <a:buSzTx/>
              <a:buFont typeface="Arial" pitchFamily="34" charset="0"/>
              <a:buChar char="•"/>
              <a:tabLst/>
            </a:pPr>
            <a:r>
              <a:rPr kumimoji="1" lang="en-US" altLang="zh-TW" sz="1600" dirty="0" smtClean="0">
                <a:latin typeface="Times New Roman" pitchFamily="18" charset="0"/>
                <a:ea typeface="新細明體" pitchFamily="18" charset="-120"/>
                <a:cs typeface="Times New Roman" pitchFamily="18" charset="0"/>
              </a:rPr>
              <a:t>A</a:t>
            </a:r>
            <a:r>
              <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survey was conducted at the end of  the ESP implementation from 1193 students</a:t>
            </a:r>
            <a:r>
              <a:rPr kumimoji="1" lang="en-US" altLang="zh-TW" sz="1600" dirty="0" smtClean="0">
                <a:latin typeface="Times New Roman" pitchFamily="18" charset="0"/>
                <a:ea typeface="新細明體" pitchFamily="18" charset="-120"/>
                <a:cs typeface="Times New Roman" pitchFamily="18" charset="0"/>
              </a:rPr>
              <a:t>.</a:t>
            </a:r>
          </a:p>
          <a:p>
            <a:pPr marL="0" marR="0" lvl="0" indent="358775" defTabSz="914400" rtl="0" eaLnBrk="1" fontAlgn="base" latinLnBrk="0" hangingPunct="1">
              <a:lnSpc>
                <a:spcPct val="100000"/>
              </a:lnSpc>
              <a:spcBef>
                <a:spcPts val="2400"/>
              </a:spcBef>
              <a:spcAft>
                <a:spcPct val="0"/>
              </a:spcAft>
              <a:buClrTx/>
              <a:buSzTx/>
              <a:buFont typeface="Arial" pitchFamily="34" charset="0"/>
              <a:buChar char="•"/>
              <a:tabLst/>
            </a:pPr>
            <a:r>
              <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Nearly 64% of students agree that the ESP training help them to become </a:t>
            </a:r>
            <a:r>
              <a:rPr kumimoji="1" lang="en-US" altLang="zh-TW" sz="1600" dirty="0" smtClean="0">
                <a:latin typeface="Times New Roman" pitchFamily="18" charset="0"/>
                <a:ea typeface="新細明體" pitchFamily="18" charset="-120"/>
                <a:cs typeface="Times New Roman" pitchFamily="18" charset="0"/>
              </a:rPr>
              <a:t>independent language          learners</a:t>
            </a:r>
            <a:r>
              <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a:t>
            </a:r>
            <a:endParaRPr kumimoji="1" lang="en-US" altLang="zh-TW" sz="1600" b="0" i="0" u="none" strike="noStrike" cap="none" normalizeH="0" baseline="0" dirty="0" smtClean="0">
              <a:ln>
                <a:noFill/>
              </a:ln>
              <a:solidFill>
                <a:schemeClr val="tx1"/>
              </a:solidFill>
              <a:effectLst/>
              <a:latin typeface="Arial" pitchFamily="34" charset="0"/>
              <a:ea typeface="新細明體" pitchFamily="18" charset="-120"/>
            </a:endParaRPr>
          </a:p>
        </p:txBody>
      </p:sp>
      <p:pic>
        <p:nvPicPr>
          <p:cNvPr id="2" name="Picture 3"/>
          <p:cNvPicPr>
            <a:picLocks noChangeAspect="1" noChangeArrowheads="1"/>
          </p:cNvPicPr>
          <p:nvPr/>
        </p:nvPicPr>
        <p:blipFill>
          <a:blip r:embed="rId3" cstate="print"/>
          <a:srcRect/>
          <a:stretch>
            <a:fillRect/>
          </a:stretch>
        </p:blipFill>
        <p:spPr bwMode="auto">
          <a:xfrm>
            <a:off x="2000232" y="3428999"/>
            <a:ext cx="5072098" cy="3295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9396196-2977-40A3-80ED-2712C71186BC}" type="slidenum">
              <a:rPr lang="zh-TW" altLang="fr-FR" smtClean="0"/>
              <a:pPr>
                <a:defRPr/>
              </a:pPr>
              <a:t>28</a:t>
            </a:fld>
            <a:endParaRPr lang="fr-FR" altLang="zh-TW"/>
          </a:p>
        </p:txBody>
      </p:sp>
      <p:pic>
        <p:nvPicPr>
          <p:cNvPr id="3"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矩形 3"/>
          <p:cNvSpPr/>
          <p:nvPr/>
        </p:nvSpPr>
        <p:spPr>
          <a:xfrm>
            <a:off x="2771800" y="764704"/>
            <a:ext cx="6143668" cy="769441"/>
          </a:xfrm>
          <a:prstGeom prst="rect">
            <a:avLst/>
          </a:prstGeom>
        </p:spPr>
        <p:txBody>
          <a:bodyPr wrap="square">
            <a:spAutoFit/>
          </a:bodyPr>
          <a:lstStyle/>
          <a:p>
            <a:r>
              <a:rPr lang="en-US" altLang="zh-TW" sz="4400" dirty="0" smtClean="0">
                <a:solidFill>
                  <a:schemeClr val="bg1"/>
                </a:solidFill>
                <a:latin typeface="+mj-lt"/>
              </a:rPr>
              <a:t>Learning Transfer Survey</a:t>
            </a:r>
            <a:endParaRPr lang="zh-TW" altLang="en-US" sz="4400" dirty="0">
              <a:solidFill>
                <a:schemeClr val="bg1"/>
              </a:solidFill>
              <a:latin typeface="+mj-lt"/>
            </a:endParaRPr>
          </a:p>
        </p:txBody>
      </p:sp>
      <p:pic>
        <p:nvPicPr>
          <p:cNvPr id="5" name="Picture 2"/>
          <p:cNvPicPr>
            <a:picLocks noChangeAspect="1" noChangeArrowheads="1"/>
          </p:cNvPicPr>
          <p:nvPr/>
        </p:nvPicPr>
        <p:blipFill>
          <a:blip r:embed="rId3" cstate="print"/>
          <a:srcRect/>
          <a:stretch>
            <a:fillRect/>
          </a:stretch>
        </p:blipFill>
        <p:spPr bwMode="auto">
          <a:xfrm>
            <a:off x="428596" y="2214554"/>
            <a:ext cx="4000528" cy="4467257"/>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4857752" y="2214530"/>
            <a:ext cx="3970502"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re 1"/>
          <p:cNvSpPr>
            <a:spLocks noGrp="1"/>
          </p:cNvSpPr>
          <p:nvPr>
            <p:ph type="title"/>
          </p:nvPr>
        </p:nvSpPr>
        <p:spPr>
          <a:xfrm>
            <a:off x="179512" y="333375"/>
            <a:ext cx="8964489" cy="1079500"/>
          </a:xfrm>
        </p:spPr>
        <p:txBody>
          <a:bodyPr/>
          <a:lstStyle/>
          <a:p>
            <a:pPr eaLnBrk="1" hangingPunct="1"/>
            <a:r>
              <a:rPr lang="en-US" altLang="zh-TW" dirty="0" smtClean="0">
                <a:solidFill>
                  <a:schemeClr val="bg1"/>
                </a:solidFill>
              </a:rPr>
              <a:t>Strengths of NCKU ESP Evaluation</a:t>
            </a:r>
            <a:endParaRPr lang="fr-FR" altLang="zh-TW" b="1" dirty="0" smtClean="0">
              <a:solidFill>
                <a:schemeClr val="bg1"/>
              </a:solidFill>
              <a:latin typeface="Georgia" pitchFamily="18" charset="0"/>
            </a:endParaRPr>
          </a:p>
        </p:txBody>
      </p:sp>
      <p:sp>
        <p:nvSpPr>
          <p:cNvPr id="8196" name="Rectangle 4"/>
          <p:cNvSpPr>
            <a:spLocks noGrp="1"/>
          </p:cNvSpPr>
          <p:nvPr>
            <p:ph type="body" idx="1"/>
          </p:nvPr>
        </p:nvSpPr>
        <p:spPr>
          <a:xfrm>
            <a:off x="323528" y="2204864"/>
            <a:ext cx="8678893" cy="4168782"/>
          </a:xfrm>
        </p:spPr>
        <p:txBody>
          <a:bodyPr/>
          <a:lstStyle/>
          <a:p>
            <a:pPr>
              <a:spcBef>
                <a:spcPts val="1800"/>
              </a:spcBef>
            </a:pPr>
            <a:r>
              <a:rPr lang="en-US" altLang="zh-TW" dirty="0" smtClean="0"/>
              <a:t>Combines general proficiency and specific achievement tests (ESP ability indicators)</a:t>
            </a:r>
            <a:endParaRPr lang="en-US" altLang="zh-TW" dirty="0" smtClean="0">
              <a:solidFill>
                <a:srgbClr val="C00000"/>
              </a:solidFill>
            </a:endParaRPr>
          </a:p>
          <a:p>
            <a:pPr>
              <a:spcBef>
                <a:spcPts val="1800"/>
              </a:spcBef>
            </a:pPr>
            <a:r>
              <a:rPr lang="en-US" altLang="zh-TW" dirty="0" smtClean="0"/>
              <a:t>Considers qualitative indicators such as learner autonomy and learning transfer</a:t>
            </a:r>
          </a:p>
          <a:p>
            <a:pPr>
              <a:spcBef>
                <a:spcPts val="1800"/>
              </a:spcBef>
            </a:pPr>
            <a:r>
              <a:rPr lang="en-US" altLang="zh-TW" dirty="0" smtClean="0"/>
              <a:t>Emphasizes positive outcomes such as ESP teacher participation and empowerment</a:t>
            </a:r>
            <a:endParaRPr lang="zh-TW" altLang="en-US" dirty="0" smtClean="0"/>
          </a:p>
        </p:txBody>
      </p:sp>
      <p:sp>
        <p:nvSpPr>
          <p:cNvPr id="5" name="投影片編號版面配置區 4"/>
          <p:cNvSpPr>
            <a:spLocks noGrp="1"/>
          </p:cNvSpPr>
          <p:nvPr>
            <p:ph type="sldNum" sz="quarter" idx="12"/>
          </p:nvPr>
        </p:nvSpPr>
        <p:spPr/>
        <p:txBody>
          <a:bodyPr/>
          <a:lstStyle/>
          <a:p>
            <a:pPr>
              <a:defRPr/>
            </a:pPr>
            <a:fld id="{D14F1041-F4AB-4D2A-A843-096BBFB5169B}" type="slidenum">
              <a:rPr lang="zh-TW" altLang="fr-FR" smtClean="0"/>
              <a:pPr>
                <a:defRPr/>
              </a:pPr>
              <a:t>29</a:t>
            </a:fld>
            <a:endParaRPr lang="fr-FR"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85720" y="2285992"/>
            <a:ext cx="8607455" cy="4311658"/>
          </a:xfrm>
        </p:spPr>
        <p:txBody>
          <a:bodyPr/>
          <a:lstStyle/>
          <a:p>
            <a:pPr eaLnBrk="1" hangingPunct="1">
              <a:lnSpc>
                <a:spcPct val="90000"/>
              </a:lnSpc>
              <a:buBlip>
                <a:blip r:embed="rId3"/>
              </a:buBlip>
            </a:pPr>
            <a:r>
              <a:rPr lang="en-US" sz="3600" dirty="0" smtClean="0"/>
              <a:t>In 2005, the Ministry of Education in Taiwan published a set of implementation guidelines for the years 2005-2008 (</a:t>
            </a:r>
            <a:r>
              <a:rPr lang="zh-TW" altLang="en-US" sz="3600" dirty="0" smtClean="0"/>
              <a:t>教育施政主軸行動方案</a:t>
            </a:r>
            <a:r>
              <a:rPr lang="en-US" sz="3600" dirty="0" smtClean="0"/>
              <a:t>), in which universities and colleges are to upgrade students’ English skills by requiring them to pass proficiency tests before graduation. </a:t>
            </a:r>
          </a:p>
          <a:p>
            <a:pPr eaLnBrk="1" hangingPunct="1">
              <a:lnSpc>
                <a:spcPct val="90000"/>
              </a:lnSpc>
              <a:buFont typeface="Arial" charset="0"/>
              <a:buBlip>
                <a:blip r:embed="rId3"/>
              </a:buBlip>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2357423" y="333374"/>
            <a:ext cx="6794516" cy="1166799"/>
          </a:xfrm>
          <a:noFill/>
        </p:spPr>
        <p:txBody>
          <a:bodyPr/>
          <a:lstStyle/>
          <a:p>
            <a:pPr eaLnBrk="1" hangingPunct="1"/>
            <a:r>
              <a:rPr lang="en-US" altLang="zh-TW" dirty="0" smtClean="0">
                <a:solidFill>
                  <a:schemeClr val="bg1"/>
                </a:solidFill>
              </a:rPr>
              <a:t>Driving Force 1</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3</a:t>
            </a:fld>
            <a:endParaRPr lang="fr-FR" altLang="zh-TW"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9396196-2977-40A3-80ED-2712C71186BC}" type="slidenum">
              <a:rPr lang="zh-TW" altLang="fr-FR" smtClean="0"/>
              <a:pPr>
                <a:defRPr/>
              </a:pPr>
              <a:t>30</a:t>
            </a:fld>
            <a:endParaRPr lang="fr-FR" altLang="zh-TW"/>
          </a:p>
        </p:txBody>
      </p:sp>
      <p:graphicFrame>
        <p:nvGraphicFramePr>
          <p:cNvPr id="3" name="表格 2"/>
          <p:cNvGraphicFramePr>
            <a:graphicFrameLocks noGrp="1"/>
          </p:cNvGraphicFramePr>
          <p:nvPr/>
        </p:nvGraphicFramePr>
        <p:xfrm>
          <a:off x="714349" y="857232"/>
          <a:ext cx="7572428" cy="5500727"/>
        </p:xfrm>
        <a:graphic>
          <a:graphicData uri="http://schemas.openxmlformats.org/drawingml/2006/table">
            <a:tbl>
              <a:tblPr>
                <a:tableStyleId>{0505E3EF-67EA-436B-97B2-0124C06EBD24}</a:tableStyleId>
              </a:tblPr>
              <a:tblGrid>
                <a:gridCol w="685345"/>
                <a:gridCol w="2295089"/>
                <a:gridCol w="2295997"/>
                <a:gridCol w="2295997"/>
              </a:tblGrid>
              <a:tr h="483171">
                <a:tc>
                  <a:txBody>
                    <a:bodyPr/>
                    <a:lstStyle/>
                    <a:p>
                      <a:pPr algn="just">
                        <a:spcAft>
                          <a:spcPts val="0"/>
                        </a:spcAft>
                      </a:pPr>
                      <a:endParaRPr lang="en-US" sz="1400" kern="100" dirty="0">
                        <a:latin typeface="標楷體" pitchFamily="65" charset="-120"/>
                        <a:ea typeface="標楷體" pitchFamily="65" charset="-120"/>
                      </a:endParaRPr>
                    </a:p>
                  </a:txBody>
                  <a:tcPr marL="68580" marR="68580" marT="0" marB="0" anchor="ctr"/>
                </a:tc>
                <a:tc>
                  <a:txBody>
                    <a:bodyPr/>
                    <a:lstStyle/>
                    <a:p>
                      <a:pPr algn="ctr">
                        <a:spcAft>
                          <a:spcPts val="0"/>
                        </a:spcAft>
                      </a:pPr>
                      <a:r>
                        <a:rPr lang="zh-TW" sz="1400" kern="100" dirty="0"/>
                        <a:t>商管專業</a:t>
                      </a:r>
                      <a:endParaRPr lang="zh-TW" sz="1400" kern="100" dirty="0">
                        <a:latin typeface="標楷體" pitchFamily="65" charset="-120"/>
                        <a:ea typeface="標楷體" pitchFamily="65" charset="-120"/>
                      </a:endParaRPr>
                    </a:p>
                  </a:txBody>
                  <a:tcPr marL="68580" marR="68580" marT="0" marB="0" anchor="ctr"/>
                </a:tc>
                <a:tc>
                  <a:txBody>
                    <a:bodyPr/>
                    <a:lstStyle/>
                    <a:p>
                      <a:pPr algn="ctr">
                        <a:spcAft>
                          <a:spcPts val="0"/>
                        </a:spcAft>
                      </a:pPr>
                      <a:r>
                        <a:rPr lang="zh-TW" sz="1400" kern="100" dirty="0"/>
                        <a:t>科學及工程專業</a:t>
                      </a:r>
                      <a:endParaRPr lang="zh-TW" sz="1400" kern="100" dirty="0">
                        <a:latin typeface="標楷體" pitchFamily="65" charset="-120"/>
                        <a:ea typeface="標楷體" pitchFamily="65" charset="-120"/>
                      </a:endParaRPr>
                    </a:p>
                  </a:txBody>
                  <a:tcPr marL="68580" marR="68580" marT="0" marB="0" anchor="ctr"/>
                </a:tc>
                <a:tc>
                  <a:txBody>
                    <a:bodyPr/>
                    <a:lstStyle/>
                    <a:p>
                      <a:pPr algn="ctr">
                        <a:spcAft>
                          <a:spcPts val="0"/>
                        </a:spcAft>
                      </a:pPr>
                      <a:r>
                        <a:rPr lang="zh-TW" sz="1400" kern="100" dirty="0"/>
                        <a:t>生物科技及醫學專業</a:t>
                      </a:r>
                      <a:endParaRPr lang="zh-TW" sz="1400" kern="100" dirty="0">
                        <a:latin typeface="標楷體" pitchFamily="65" charset="-120"/>
                        <a:ea typeface="標楷體" pitchFamily="65" charset="-120"/>
                      </a:endParaRPr>
                    </a:p>
                  </a:txBody>
                  <a:tcPr marL="68580" marR="68580" marT="0" marB="0" anchor="ctr"/>
                </a:tc>
              </a:tr>
              <a:tr h="1393765">
                <a:tc>
                  <a:txBody>
                    <a:bodyPr/>
                    <a:lstStyle/>
                    <a:p>
                      <a:pPr algn="ctr">
                        <a:spcAft>
                          <a:spcPts val="0"/>
                        </a:spcAft>
                      </a:pPr>
                      <a:r>
                        <a:rPr lang="zh-TW" sz="1400" kern="100" dirty="0"/>
                        <a:t>聽力</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dirty="0"/>
                        <a:t>理解商業或經濟課程相關英語課程內容</a:t>
                      </a:r>
                    </a:p>
                    <a:p>
                      <a:pPr marL="342900" lvl="0" indent="-342900">
                        <a:spcAft>
                          <a:spcPts val="0"/>
                        </a:spcAft>
                        <a:buFont typeface="Wingdings"/>
                        <a:buChar char=""/>
                      </a:pPr>
                      <a:r>
                        <a:rPr lang="zh-TW" sz="1400" kern="100" dirty="0"/>
                        <a:t>理解顧客之需求及問題</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dirty="0"/>
                        <a:t>理解科學或工程相關英語課程內容</a:t>
                      </a:r>
                    </a:p>
                    <a:p>
                      <a:pPr marL="342900" lvl="0" indent="-342900" algn="just">
                        <a:spcAft>
                          <a:spcPts val="0"/>
                        </a:spcAft>
                        <a:buFont typeface="Wingdings"/>
                        <a:buChar char=""/>
                      </a:pPr>
                      <a:r>
                        <a:rPr lang="zh-TW" sz="1400" kern="100" dirty="0"/>
                        <a:t>理解指示並完成專業任務之執行</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a:t>能聽懂專業課堂英語授課內容</a:t>
                      </a:r>
                      <a:endParaRPr lang="zh-TW" sz="1400" kern="100">
                        <a:latin typeface="標楷體" pitchFamily="65" charset="-120"/>
                        <a:ea typeface="標楷體" pitchFamily="65" charset="-120"/>
                      </a:endParaRPr>
                    </a:p>
                  </a:txBody>
                  <a:tcPr marL="68580" marR="68580" marT="0" marB="0" anchor="ctr"/>
                </a:tc>
              </a:tr>
              <a:tr h="1393765">
                <a:tc>
                  <a:txBody>
                    <a:bodyPr/>
                    <a:lstStyle/>
                    <a:p>
                      <a:pPr algn="ctr">
                        <a:spcAft>
                          <a:spcPts val="0"/>
                        </a:spcAft>
                      </a:pPr>
                      <a:r>
                        <a:rPr lang="zh-TW" sz="1400" kern="100" dirty="0"/>
                        <a:t>口語</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dirty="0"/>
                        <a:t>解釋商管或經濟概念並舉例說明</a:t>
                      </a:r>
                    </a:p>
                    <a:p>
                      <a:pPr marL="342900" lvl="0" indent="-342900">
                        <a:spcAft>
                          <a:spcPts val="0"/>
                        </a:spcAft>
                        <a:buFont typeface="Wingdings"/>
                        <a:buChar char=""/>
                      </a:pPr>
                      <a:r>
                        <a:rPr lang="zh-TW" sz="1400" kern="100" dirty="0"/>
                        <a:t>描述商業圖表並說明</a:t>
                      </a:r>
                    </a:p>
                    <a:p>
                      <a:pPr marL="342900" lvl="0" indent="-342900">
                        <a:spcAft>
                          <a:spcPts val="0"/>
                        </a:spcAft>
                        <a:buFont typeface="Wingdings"/>
                        <a:buChar char=""/>
                      </a:pPr>
                      <a:r>
                        <a:rPr lang="zh-TW" sz="1400" kern="100" dirty="0"/>
                        <a:t>提案建議</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dirty="0"/>
                        <a:t>解釋科學理論或其應用並舉例說明</a:t>
                      </a:r>
                    </a:p>
                    <a:p>
                      <a:pPr marL="342900" lvl="0" indent="-342900">
                        <a:spcAft>
                          <a:spcPts val="0"/>
                        </a:spcAft>
                        <a:buFont typeface="Wingdings"/>
                        <a:buChar char=""/>
                      </a:pPr>
                      <a:r>
                        <a:rPr lang="zh-TW" sz="1400" kern="100" dirty="0"/>
                        <a:t>描述圖表並說明</a:t>
                      </a:r>
                    </a:p>
                    <a:p>
                      <a:pPr marL="342900" lvl="0" indent="-342900">
                        <a:spcAft>
                          <a:spcPts val="0"/>
                        </a:spcAft>
                        <a:buFont typeface="Wingdings"/>
                        <a:buChar char=""/>
                      </a:pPr>
                      <a:r>
                        <a:rPr lang="zh-TW" sz="1400" kern="100" dirty="0"/>
                        <a:t>給一系列之說明指令或步驟</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a:t>能說明數據</a:t>
                      </a:r>
                    </a:p>
                    <a:p>
                      <a:pPr marL="342900" lvl="0" indent="-342900">
                        <a:spcAft>
                          <a:spcPts val="0"/>
                        </a:spcAft>
                        <a:buFont typeface="Wingdings"/>
                        <a:buChar char=""/>
                      </a:pPr>
                      <a:r>
                        <a:rPr lang="zh-TW" sz="1400" kern="100"/>
                        <a:t>報告學習心得</a:t>
                      </a:r>
                    </a:p>
                    <a:p>
                      <a:pPr marL="342900" lvl="0" indent="-342900">
                        <a:spcAft>
                          <a:spcPts val="0"/>
                        </a:spcAft>
                        <a:buFont typeface="Wingdings"/>
                        <a:buChar char=""/>
                      </a:pPr>
                      <a:r>
                        <a:rPr lang="zh-TW" sz="1400" kern="100"/>
                        <a:t>進行</a:t>
                      </a:r>
                      <a:r>
                        <a:rPr lang="en-US" sz="1400" kern="100"/>
                        <a:t>(Q&amp;A)</a:t>
                      </a:r>
                      <a:r>
                        <a:rPr lang="zh-TW" sz="1400" kern="100"/>
                        <a:t>討論</a:t>
                      </a:r>
                      <a:endParaRPr lang="zh-TW" sz="1400" kern="100">
                        <a:latin typeface="標楷體" pitchFamily="65" charset="-120"/>
                        <a:ea typeface="標楷體" pitchFamily="65" charset="-120"/>
                      </a:endParaRPr>
                    </a:p>
                  </a:txBody>
                  <a:tcPr marL="68580" marR="68580" marT="0" marB="0" anchor="ctr"/>
                </a:tc>
              </a:tr>
              <a:tr h="1115013">
                <a:tc>
                  <a:txBody>
                    <a:bodyPr/>
                    <a:lstStyle/>
                    <a:p>
                      <a:pPr algn="ctr">
                        <a:spcAft>
                          <a:spcPts val="0"/>
                        </a:spcAft>
                      </a:pPr>
                      <a:r>
                        <a:rPr lang="zh-TW" sz="1400" kern="100" dirty="0"/>
                        <a:t>閱讀</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a:t>理解商業課文及相關出版品的主要概念</a:t>
                      </a:r>
                      <a:endParaRPr lang="zh-TW" sz="1400" kern="10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dirty="0"/>
                        <a:t>理解科學及工程課本及其相關專業領域出版品的主要概念</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dirty="0"/>
                        <a:t>理解生醫課本及其相關專業領域出版品的主要概</a:t>
                      </a:r>
                      <a:endParaRPr lang="zh-TW" sz="1400" kern="100" dirty="0">
                        <a:latin typeface="標楷體" pitchFamily="65" charset="-120"/>
                        <a:ea typeface="標楷體" pitchFamily="65" charset="-120"/>
                      </a:endParaRPr>
                    </a:p>
                  </a:txBody>
                  <a:tcPr marL="68580" marR="68580" marT="0" marB="0" anchor="ctr"/>
                </a:tc>
              </a:tr>
              <a:tr h="1115013">
                <a:tc>
                  <a:txBody>
                    <a:bodyPr/>
                    <a:lstStyle/>
                    <a:p>
                      <a:pPr algn="ctr">
                        <a:spcAft>
                          <a:spcPts val="0"/>
                        </a:spcAft>
                      </a:pPr>
                      <a:r>
                        <a:rPr lang="zh-TW" sz="1400" kern="100" dirty="0"/>
                        <a:t>寫作</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a:t>敘述一個商業概念並舉例</a:t>
                      </a:r>
                    </a:p>
                    <a:p>
                      <a:pPr marL="342900" lvl="0" indent="-342900">
                        <a:spcAft>
                          <a:spcPts val="0"/>
                        </a:spcAft>
                        <a:buFont typeface="Wingdings"/>
                        <a:buChar char=""/>
                      </a:pPr>
                      <a:r>
                        <a:rPr lang="zh-TW" sz="1400" kern="100"/>
                        <a:t>敘述圖表</a:t>
                      </a:r>
                    </a:p>
                    <a:p>
                      <a:pPr marL="342900" lvl="0" indent="-342900">
                        <a:spcAft>
                          <a:spcPts val="0"/>
                        </a:spcAft>
                        <a:buFont typeface="Wingdings"/>
                        <a:buChar char=""/>
                      </a:pPr>
                      <a:r>
                        <a:rPr lang="zh-TW" sz="1400" kern="100"/>
                        <a:t>彙整提案大綱</a:t>
                      </a:r>
                      <a:endParaRPr lang="zh-TW" sz="1400" kern="100">
                        <a:latin typeface="標楷體" pitchFamily="65" charset="-120"/>
                        <a:ea typeface="標楷體" pitchFamily="65" charset="-120"/>
                      </a:endParaRPr>
                    </a:p>
                  </a:txBody>
                  <a:tcPr marL="68580" marR="68580" marT="0" marB="0" anchor="ctr"/>
                </a:tc>
                <a:tc>
                  <a:txBody>
                    <a:bodyPr/>
                    <a:lstStyle/>
                    <a:p>
                      <a:pPr marL="342900" lvl="0" indent="-342900" algn="just">
                        <a:spcAft>
                          <a:spcPts val="0"/>
                        </a:spcAft>
                        <a:buFont typeface="Wingdings"/>
                        <a:buChar char=""/>
                      </a:pPr>
                      <a:r>
                        <a:rPr lang="zh-TW" sz="1400" kern="100" dirty="0"/>
                        <a:t>敘述一個理論或應用並舉例</a:t>
                      </a:r>
                    </a:p>
                    <a:p>
                      <a:pPr marL="342900" lvl="0" indent="-342900" algn="just">
                        <a:spcAft>
                          <a:spcPts val="0"/>
                        </a:spcAft>
                        <a:buFont typeface="Wingdings"/>
                        <a:buChar char=""/>
                      </a:pPr>
                      <a:r>
                        <a:rPr lang="zh-TW" sz="1400" kern="100" dirty="0"/>
                        <a:t>敘述圖表</a:t>
                      </a:r>
                    </a:p>
                    <a:p>
                      <a:pPr marL="342900" lvl="0" indent="-342900" algn="just">
                        <a:spcAft>
                          <a:spcPts val="0"/>
                        </a:spcAft>
                        <a:buFont typeface="Wingdings"/>
                        <a:buChar char=""/>
                      </a:pPr>
                      <a:r>
                        <a:rPr lang="zh-TW" sz="1400" kern="100" dirty="0"/>
                        <a:t>寫出指引步驟</a:t>
                      </a:r>
                      <a:endParaRPr lang="zh-TW" sz="1400" kern="100" dirty="0">
                        <a:latin typeface="標楷體" pitchFamily="65" charset="-120"/>
                        <a:ea typeface="標楷體" pitchFamily="65" charset="-120"/>
                      </a:endParaRPr>
                    </a:p>
                  </a:txBody>
                  <a:tcPr marL="68580" marR="68580" marT="0" marB="0" anchor="ctr"/>
                </a:tc>
                <a:tc>
                  <a:txBody>
                    <a:bodyPr/>
                    <a:lstStyle/>
                    <a:p>
                      <a:pPr marL="342900" lvl="0" indent="-342900">
                        <a:spcAft>
                          <a:spcPts val="0"/>
                        </a:spcAft>
                        <a:buFont typeface="Wingdings"/>
                        <a:buChar char=""/>
                      </a:pPr>
                      <a:r>
                        <a:rPr lang="zh-TW" sz="1400" kern="100" dirty="0"/>
                        <a:t>根據病例或實驗報告，使用英語重新描述病情或過程</a:t>
                      </a:r>
                      <a:endParaRPr lang="zh-TW" sz="1400" kern="100" dirty="0">
                        <a:latin typeface="標楷體" pitchFamily="65" charset="-120"/>
                        <a:ea typeface="標楷體" pitchFamily="65" charset="-120"/>
                      </a:endParaRPr>
                    </a:p>
                  </a:txBody>
                  <a:tcPr marL="68580" marR="68580" marT="0" marB="0" anchor="ctr"/>
                </a:tc>
              </a:tr>
            </a:tbl>
          </a:graphicData>
        </a:graphic>
      </p:graphicFrame>
      <p:sp>
        <p:nvSpPr>
          <p:cNvPr id="37889" name="Rectangle 1"/>
          <p:cNvSpPr>
            <a:spLocks noChangeArrowheads="1"/>
          </p:cNvSpPr>
          <p:nvPr/>
        </p:nvSpPr>
        <p:spPr bwMode="auto">
          <a:xfrm>
            <a:off x="1208376" y="243373"/>
            <a:ext cx="705193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成大各</a:t>
            </a:r>
            <a:r>
              <a:rPr kumimoji="1" lang="zh-TW" sz="2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學院之英語能力指標</a:t>
            </a:r>
            <a:r>
              <a:rPr kumimoji="1" lang="en-US" altLang="zh-TW" sz="2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2000" dirty="0" smtClean="0">
                <a:latin typeface="Arial Unicode MS" pitchFamily="34" charset="-120"/>
                <a:ea typeface="Arial Unicode MS" pitchFamily="34" charset="-120"/>
                <a:cs typeface="Arial Unicode MS" pitchFamily="34" charset="-120"/>
              </a:rPr>
              <a:t>English Ability Indicators)</a:t>
            </a:r>
            <a:endParaRPr kumimoji="1" lang="zh-TW" sz="2000" b="0" i="0" u="none" strike="noStrike" cap="none" normalizeH="0" baseline="0" dirty="0" smtClean="0">
              <a:ln>
                <a:noFill/>
              </a:ln>
              <a:solidFill>
                <a:schemeClr val="tx1"/>
              </a:solidFill>
              <a:effectLst/>
              <a:latin typeface="Arial Unicode MS" pitchFamily="34" charset="-120"/>
              <a:ea typeface="Arial Unicode MS" pitchFamily="34" charset="-120"/>
              <a:cs typeface="Arial Unicode MS"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sz="1800" b="0" i="0" u="none" strike="noStrike" cap="none" normalizeH="0" baseline="0" dirty="0" smtClean="0">
              <a:ln>
                <a:noFill/>
              </a:ln>
              <a:solidFill>
                <a:schemeClr val="tx1"/>
              </a:solidFill>
              <a:effectLst/>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51521" y="333375"/>
            <a:ext cx="8463884" cy="1166800"/>
          </a:xfrm>
        </p:spPr>
        <p:txBody>
          <a:bodyPr/>
          <a:lstStyle/>
          <a:p>
            <a:pPr eaLnBrk="1" hangingPunct="1"/>
            <a:r>
              <a:rPr lang="en-US" altLang="zh-TW" dirty="0" smtClean="0">
                <a:solidFill>
                  <a:schemeClr val="bg1"/>
                </a:solidFill>
              </a:rPr>
              <a:t>Challenges for ESP Implementation</a:t>
            </a:r>
            <a:endParaRPr lang="fr-FR" altLang="zh-TW" b="1" dirty="0" smtClean="0">
              <a:solidFill>
                <a:schemeClr val="bg1"/>
              </a:solidFill>
              <a:latin typeface="Georgia" pitchFamily="18" charset="0"/>
            </a:endParaRPr>
          </a:p>
        </p:txBody>
      </p:sp>
      <p:sp>
        <p:nvSpPr>
          <p:cNvPr id="4099" name="Rectangle 4"/>
          <p:cNvSpPr>
            <a:spLocks noGrp="1"/>
          </p:cNvSpPr>
          <p:nvPr>
            <p:ph type="body" idx="4294967295"/>
          </p:nvPr>
        </p:nvSpPr>
        <p:spPr>
          <a:xfrm>
            <a:off x="457200" y="2214554"/>
            <a:ext cx="8186766" cy="4214842"/>
          </a:xfrm>
        </p:spPr>
        <p:txBody>
          <a:bodyPr/>
          <a:lstStyle/>
          <a:p>
            <a:pPr>
              <a:spcBef>
                <a:spcPts val="1200"/>
              </a:spcBef>
            </a:pPr>
            <a:r>
              <a:rPr lang="en-US" altLang="zh-TW" sz="2400" dirty="0" smtClean="0">
                <a:latin typeface="Georgia" pitchFamily="18" charset="0"/>
                <a:ea typeface="微軟正黑體" pitchFamily="34" charset="-120"/>
              </a:rPr>
              <a:t>Affecting authenticity</a:t>
            </a:r>
          </a:p>
          <a:p>
            <a:pPr lvl="1">
              <a:spcBef>
                <a:spcPts val="1200"/>
              </a:spcBef>
            </a:pPr>
            <a:r>
              <a:rPr lang="en-US" altLang="zh-TW" sz="2400" dirty="0" smtClean="0">
                <a:latin typeface="Georgia" pitchFamily="18" charset="0"/>
                <a:ea typeface="微軟正黑體" pitchFamily="34" charset="-120"/>
              </a:rPr>
              <a:t>choices between wide and narrow angle curriculum affecting authenticity</a:t>
            </a:r>
          </a:p>
          <a:p>
            <a:pPr>
              <a:spcBef>
                <a:spcPts val="1200"/>
              </a:spcBef>
            </a:pPr>
            <a:r>
              <a:rPr lang="en-US" altLang="zh-TW" sz="2400" dirty="0" smtClean="0">
                <a:latin typeface="Georgia" pitchFamily="18" charset="0"/>
                <a:ea typeface="微軟正黑體" pitchFamily="34" charset="-120"/>
              </a:rPr>
              <a:t>Affecting effectiveness</a:t>
            </a:r>
          </a:p>
          <a:p>
            <a:pPr lvl="1">
              <a:spcBef>
                <a:spcPts val="1200"/>
              </a:spcBef>
            </a:pPr>
            <a:r>
              <a:rPr lang="en-US" altLang="zh-TW" sz="2400" dirty="0" smtClean="0">
                <a:latin typeface="Georgia" pitchFamily="18" charset="0"/>
                <a:ea typeface="微軟正黑體" pitchFamily="34" charset="-120"/>
              </a:rPr>
              <a:t>Limited time available for authentic tasks</a:t>
            </a:r>
          </a:p>
          <a:p>
            <a:pPr lvl="1">
              <a:spcBef>
                <a:spcPts val="1200"/>
              </a:spcBef>
            </a:pPr>
            <a:r>
              <a:rPr lang="en-US" altLang="zh-TW" sz="2400" dirty="0" smtClean="0">
                <a:latin typeface="Georgia" pitchFamily="18" charset="0"/>
                <a:ea typeface="微軟正黑體" pitchFamily="34" charset="-120"/>
              </a:rPr>
              <a:t>Limited time and equipment for learner autonomy training</a:t>
            </a:r>
          </a:p>
          <a:p>
            <a:pPr lvl="1">
              <a:spcBef>
                <a:spcPts val="1200"/>
              </a:spcBef>
            </a:pPr>
            <a:r>
              <a:rPr lang="en-US" altLang="zh-TW" sz="2400" dirty="0" smtClean="0">
                <a:latin typeface="Georgia" pitchFamily="18" charset="0"/>
                <a:ea typeface="微軟正黑體" pitchFamily="34" charset="-120"/>
              </a:rPr>
              <a:t>Difference between target and actual students registered for each class</a:t>
            </a:r>
          </a:p>
          <a:p>
            <a:endParaRPr lang="en-US" altLang="zh-TW" dirty="0" smtClean="0">
              <a:latin typeface="Georgia" pitchFamily="18" charset="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D14F1041-F4AB-4D2A-A843-096BBFB5169B}" type="slidenum">
              <a:rPr lang="zh-TW" altLang="fr-FR" smtClean="0"/>
              <a:pPr>
                <a:defRPr/>
              </a:pPr>
              <a:t>31</a:t>
            </a:fld>
            <a:endParaRPr lang="fr-FR" altLang="zh-TW"/>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re 1"/>
          <p:cNvSpPr>
            <a:spLocks noGrp="1"/>
          </p:cNvSpPr>
          <p:nvPr>
            <p:ph type="title"/>
          </p:nvPr>
        </p:nvSpPr>
        <p:spPr>
          <a:xfrm>
            <a:off x="2771775" y="333375"/>
            <a:ext cx="6372225" cy="1079500"/>
          </a:xfrm>
        </p:spPr>
        <p:txBody>
          <a:bodyPr/>
          <a:lstStyle/>
          <a:p>
            <a:pPr eaLnBrk="1" hangingPunct="1"/>
            <a:r>
              <a:rPr lang="en-US" altLang="zh-TW" dirty="0" smtClean="0">
                <a:solidFill>
                  <a:schemeClr val="bg1"/>
                </a:solidFill>
              </a:rPr>
              <a:t>Limitations </a:t>
            </a:r>
            <a:endParaRPr lang="fr-FR" altLang="zh-TW" b="1" dirty="0" smtClean="0">
              <a:solidFill>
                <a:schemeClr val="bg1"/>
              </a:solidFill>
              <a:latin typeface="Georgia" pitchFamily="18" charset="0"/>
            </a:endParaRPr>
          </a:p>
        </p:txBody>
      </p:sp>
      <p:sp>
        <p:nvSpPr>
          <p:cNvPr id="8196" name="Rectangle 4"/>
          <p:cNvSpPr>
            <a:spLocks noGrp="1"/>
          </p:cNvSpPr>
          <p:nvPr>
            <p:ph type="body" idx="1"/>
          </p:nvPr>
        </p:nvSpPr>
        <p:spPr>
          <a:xfrm>
            <a:off x="250825" y="2133600"/>
            <a:ext cx="8713788" cy="4464050"/>
          </a:xfrm>
        </p:spPr>
        <p:txBody>
          <a:bodyPr/>
          <a:lstStyle/>
          <a:p>
            <a:r>
              <a:rPr lang="en-US" altLang="zh-TW" dirty="0" smtClean="0"/>
              <a:t>Learning transfer difficult to assess because few undergraduate English mediated courses are available (not included language related courses)</a:t>
            </a:r>
          </a:p>
          <a:p>
            <a:endParaRPr lang="en-US" altLang="zh-TW" dirty="0" smtClean="0">
              <a:latin typeface="Georgia" pitchFamily="18" charset="0"/>
              <a:ea typeface="微軟正黑體" pitchFamily="34" charset="-120"/>
            </a:endParaRPr>
          </a:p>
        </p:txBody>
      </p:sp>
      <p:sp>
        <p:nvSpPr>
          <p:cNvPr id="5" name="投影片編號版面配置區 4"/>
          <p:cNvSpPr>
            <a:spLocks noGrp="1"/>
          </p:cNvSpPr>
          <p:nvPr>
            <p:ph type="sldNum" sz="quarter" idx="12"/>
          </p:nvPr>
        </p:nvSpPr>
        <p:spPr/>
        <p:txBody>
          <a:bodyPr/>
          <a:lstStyle/>
          <a:p>
            <a:pPr>
              <a:defRPr/>
            </a:pPr>
            <a:fld id="{D14F1041-F4AB-4D2A-A843-096BBFB5169B}" type="slidenum">
              <a:rPr lang="zh-TW" altLang="fr-FR" sz="2800" smtClean="0"/>
              <a:pPr>
                <a:defRPr/>
              </a:pPr>
              <a:t>32</a:t>
            </a:fld>
            <a:endParaRPr lang="fr-FR" altLang="zh-TW" sz="2800" dirty="0"/>
          </a:p>
        </p:txBody>
      </p:sp>
      <p:sp>
        <p:nvSpPr>
          <p:cNvPr id="6" name="矩形 5"/>
          <p:cNvSpPr/>
          <p:nvPr/>
        </p:nvSpPr>
        <p:spPr>
          <a:xfrm>
            <a:off x="2286000" y="2413338"/>
            <a:ext cx="4572000" cy="646331"/>
          </a:xfrm>
          <a:prstGeom prst="rect">
            <a:avLst/>
          </a:prstGeom>
        </p:spPr>
        <p:txBody>
          <a:bodyPr>
            <a:spAutoFit/>
          </a:bodyPr>
          <a:lstStyle/>
          <a:p>
            <a:endParaRPr lang="en-US" altLang="zh-TW" dirty="0" smtClean="0"/>
          </a:p>
          <a:p>
            <a:pPr>
              <a:buNone/>
            </a:pPr>
            <a:endParaRPr lang="en-US" altLang="zh-TW" dirty="0" smtClean="0"/>
          </a:p>
        </p:txBody>
      </p:sp>
      <p:pic>
        <p:nvPicPr>
          <p:cNvPr id="36866" name="Picture 2"/>
          <p:cNvPicPr>
            <a:picLocks noChangeAspect="1" noChangeArrowheads="1"/>
          </p:cNvPicPr>
          <p:nvPr/>
        </p:nvPicPr>
        <p:blipFill>
          <a:blip r:embed="rId3" cstate="print"/>
          <a:srcRect/>
          <a:stretch>
            <a:fillRect/>
          </a:stretch>
        </p:blipFill>
        <p:spPr bwMode="auto">
          <a:xfrm>
            <a:off x="1000100" y="3714752"/>
            <a:ext cx="6324600" cy="160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re 1"/>
          <p:cNvSpPr>
            <a:spLocks noGrp="1"/>
          </p:cNvSpPr>
          <p:nvPr>
            <p:ph type="title"/>
          </p:nvPr>
        </p:nvSpPr>
        <p:spPr>
          <a:xfrm>
            <a:off x="2771775" y="333375"/>
            <a:ext cx="6372225" cy="1079500"/>
          </a:xfrm>
        </p:spPr>
        <p:txBody>
          <a:bodyPr/>
          <a:lstStyle/>
          <a:p>
            <a:pPr eaLnBrk="1" hangingPunct="1"/>
            <a:r>
              <a:rPr lang="en-US" altLang="zh-TW" dirty="0" smtClean="0">
                <a:solidFill>
                  <a:schemeClr val="bg1"/>
                </a:solidFill>
              </a:rPr>
              <a:t>Limitations </a:t>
            </a:r>
            <a:endParaRPr lang="fr-FR" altLang="zh-TW" b="1" dirty="0" smtClean="0">
              <a:solidFill>
                <a:schemeClr val="bg1"/>
              </a:solidFill>
              <a:latin typeface="Georgia" pitchFamily="18" charset="0"/>
            </a:endParaRPr>
          </a:p>
        </p:txBody>
      </p:sp>
      <p:sp>
        <p:nvSpPr>
          <p:cNvPr id="8196" name="Rectangle 4"/>
          <p:cNvSpPr>
            <a:spLocks noGrp="1"/>
          </p:cNvSpPr>
          <p:nvPr>
            <p:ph type="body" idx="1"/>
          </p:nvPr>
        </p:nvSpPr>
        <p:spPr>
          <a:xfrm>
            <a:off x="250825" y="2133600"/>
            <a:ext cx="8713788" cy="4464050"/>
          </a:xfrm>
        </p:spPr>
        <p:txBody>
          <a:bodyPr/>
          <a:lstStyle/>
          <a:p>
            <a:pPr>
              <a:spcBef>
                <a:spcPts val="1200"/>
              </a:spcBef>
            </a:pPr>
            <a:r>
              <a:rPr lang="en-US" altLang="zh-TW" dirty="0" smtClean="0"/>
              <a:t>Learning transfer difficult to measure because of the time gap between sophomore English and when learners use English for work</a:t>
            </a:r>
          </a:p>
          <a:p>
            <a:pPr>
              <a:spcBef>
                <a:spcPts val="1200"/>
              </a:spcBef>
            </a:pPr>
            <a:r>
              <a:rPr lang="en-US" altLang="zh-TW" dirty="0" smtClean="0"/>
              <a:t>Proposal: The University to continue English education beyond Sophomore English. These courses will focus on specific disciplinary contexts and different language levels.</a:t>
            </a:r>
            <a:endParaRPr lang="zh-TW" altLang="en-US" dirty="0" smtClean="0"/>
          </a:p>
        </p:txBody>
      </p:sp>
      <p:sp>
        <p:nvSpPr>
          <p:cNvPr id="5" name="投影片編號版面配置區 4"/>
          <p:cNvSpPr>
            <a:spLocks noGrp="1"/>
          </p:cNvSpPr>
          <p:nvPr>
            <p:ph type="sldNum" sz="quarter" idx="12"/>
          </p:nvPr>
        </p:nvSpPr>
        <p:spPr/>
        <p:txBody>
          <a:bodyPr/>
          <a:lstStyle/>
          <a:p>
            <a:pPr>
              <a:defRPr/>
            </a:pPr>
            <a:fld id="{D14F1041-F4AB-4D2A-A843-096BBFB5169B}" type="slidenum">
              <a:rPr lang="zh-TW" altLang="fr-FR" smtClean="0"/>
              <a:pPr>
                <a:defRPr/>
              </a:pPr>
              <a:t>33</a:t>
            </a:fld>
            <a:endParaRPr lang="fr-FR" altLang="zh-TW"/>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標題 1"/>
          <p:cNvSpPr>
            <a:spLocks noGrp="1"/>
          </p:cNvSpPr>
          <p:nvPr>
            <p:ph type="title"/>
          </p:nvPr>
        </p:nvSpPr>
        <p:spPr>
          <a:xfrm>
            <a:off x="500034" y="3500438"/>
            <a:ext cx="8229600" cy="2376488"/>
          </a:xfrm>
        </p:spPr>
        <p:txBody>
          <a:bodyPr/>
          <a:lstStyle/>
          <a:p>
            <a:pPr algn="l"/>
            <a:r>
              <a:rPr lang="en-US" altLang="zh-TW" sz="4000" dirty="0" smtClean="0">
                <a:solidFill>
                  <a:schemeClr val="bg1"/>
                </a:solidFill>
                <a:latin typeface="Times New Roman" pitchFamily="18" charset="0"/>
                <a:cs typeface="Times New Roman" pitchFamily="18" charset="0"/>
              </a:rPr>
              <a:t>Thank you!</a:t>
            </a:r>
            <a:r>
              <a:rPr lang="en-US" altLang="zh-TW" sz="3600" dirty="0" smtClean="0">
                <a:solidFill>
                  <a:schemeClr val="bg1"/>
                </a:solidFill>
                <a:latin typeface="Times New Roman" pitchFamily="18" charset="0"/>
                <a:cs typeface="Times New Roman" pitchFamily="18" charset="0"/>
              </a:rPr>
              <a:t/>
            </a:r>
            <a:br>
              <a:rPr lang="en-US" altLang="zh-TW" sz="3600" dirty="0" smtClean="0">
                <a:solidFill>
                  <a:schemeClr val="bg1"/>
                </a:solidFill>
                <a:latin typeface="Times New Roman" pitchFamily="18" charset="0"/>
                <a:cs typeface="Times New Roman" pitchFamily="18" charset="0"/>
              </a:rPr>
            </a:br>
            <a:r>
              <a:rPr lang="en-US" altLang="zh-TW" sz="3600" dirty="0" smtClean="0">
                <a:solidFill>
                  <a:schemeClr val="bg1"/>
                </a:solidFill>
                <a:latin typeface="Times New Roman" pitchFamily="18" charset="0"/>
                <a:cs typeface="Times New Roman" pitchFamily="18" charset="0"/>
              </a:rPr>
              <a:t/>
            </a:r>
            <a:br>
              <a:rPr lang="en-US" altLang="zh-TW" sz="3600" dirty="0" smtClean="0">
                <a:solidFill>
                  <a:schemeClr val="bg1"/>
                </a:solidFill>
                <a:latin typeface="Times New Roman" pitchFamily="18" charset="0"/>
                <a:cs typeface="Times New Roman" pitchFamily="18" charset="0"/>
              </a:rPr>
            </a:br>
            <a:r>
              <a:rPr lang="en-US" altLang="zh-TW" sz="2800" dirty="0" smtClean="0">
                <a:solidFill>
                  <a:schemeClr val="bg1"/>
                </a:solidFill>
                <a:latin typeface="Times New Roman" pitchFamily="18" charset="0"/>
                <a:cs typeface="Times New Roman" pitchFamily="18" charset="0"/>
              </a:rPr>
              <a:t>wtsou@mail.ncku.edu.tw</a:t>
            </a:r>
            <a:endParaRPr lang="zh-TW" altLang="en-US" sz="2800" b="1" dirty="0" smtClean="0">
              <a:solidFill>
                <a:schemeClr val="bg1"/>
              </a:solidFill>
              <a:latin typeface="Georgia" pitchFamily="18" charset="0"/>
              <a:ea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D14F1041-F4AB-4D2A-A843-096BBFB5169B}" type="slidenum">
              <a:rPr lang="zh-TW" altLang="fr-FR" smtClean="0"/>
              <a:pPr>
                <a:defRPr/>
              </a:pPr>
              <a:t>34</a:t>
            </a:fld>
            <a:endParaRPr lang="fr-FR" altLang="zh-TW"/>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243408"/>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395536" y="2132856"/>
            <a:ext cx="8607455" cy="4464496"/>
          </a:xfrm>
        </p:spPr>
        <p:txBody>
          <a:bodyPr/>
          <a:lstStyle/>
          <a:p>
            <a:pPr eaLnBrk="1" hangingPunct="1">
              <a:lnSpc>
                <a:spcPct val="90000"/>
              </a:lnSpc>
              <a:buFont typeface="Arial" charset="0"/>
              <a:buBlip>
                <a:blip r:embed="rId3"/>
              </a:buBlip>
            </a:pPr>
            <a:r>
              <a:rPr lang="en-US" altLang="zh-TW" sz="2400" dirty="0" smtClean="0">
                <a:ea typeface="微軟正黑體" pitchFamily="34" charset="-120"/>
              </a:rPr>
              <a:t>Regular Standard (B2):</a:t>
            </a:r>
          </a:p>
          <a:p>
            <a:pPr eaLnBrk="1" hangingPunct="1">
              <a:lnSpc>
                <a:spcPct val="90000"/>
              </a:lnSpc>
              <a:buNone/>
            </a:pPr>
            <a:r>
              <a:rPr lang="en-US" altLang="zh-TW" sz="2400" dirty="0" smtClean="0">
                <a:ea typeface="微軟正黑體" pitchFamily="34" charset="-120"/>
              </a:rPr>
              <a:t>     </a:t>
            </a:r>
            <a:r>
              <a:rPr lang="en-US" altLang="zh-TW" sz="2400" dirty="0" smtClean="0"/>
              <a:t>The General English Proficiency Test (GEPT):</a:t>
            </a:r>
            <a:r>
              <a:rPr lang="en-US" altLang="zh-TW" sz="2400" dirty="0" smtClean="0">
                <a:ea typeface="微軟正黑體" pitchFamily="34" charset="-120"/>
              </a:rPr>
              <a:t>  </a:t>
            </a:r>
          </a:p>
          <a:p>
            <a:pPr eaLnBrk="1" hangingPunct="1">
              <a:lnSpc>
                <a:spcPct val="90000"/>
              </a:lnSpc>
              <a:buNone/>
            </a:pPr>
            <a:r>
              <a:rPr lang="en-US" altLang="zh-TW" sz="2400" dirty="0" smtClean="0">
                <a:ea typeface="微軟正黑體" pitchFamily="34" charset="-120"/>
              </a:rPr>
              <a:t>     High-Intermediate listening and reading</a:t>
            </a:r>
          </a:p>
          <a:p>
            <a:pPr eaLnBrk="1" hangingPunct="1">
              <a:lnSpc>
                <a:spcPct val="90000"/>
              </a:lnSpc>
              <a:buNone/>
            </a:pPr>
            <a:r>
              <a:rPr lang="en-US" altLang="zh-TW" sz="2400" dirty="0" smtClean="0">
                <a:ea typeface="微軟正黑體" pitchFamily="34" charset="-120"/>
              </a:rPr>
              <a:t>     TOEIC:750</a:t>
            </a:r>
          </a:p>
          <a:p>
            <a:pPr eaLnBrk="1" hangingPunct="1">
              <a:lnSpc>
                <a:spcPct val="90000"/>
              </a:lnSpc>
              <a:buNone/>
            </a:pPr>
            <a:r>
              <a:rPr lang="en-US" altLang="zh-TW" sz="2400" dirty="0" smtClean="0">
                <a:ea typeface="微軟正黑體" pitchFamily="34" charset="-120"/>
              </a:rPr>
              <a:t>     TOEFL IBT: 69</a:t>
            </a:r>
          </a:p>
          <a:p>
            <a:pPr eaLnBrk="1" hangingPunct="1">
              <a:lnSpc>
                <a:spcPct val="90000"/>
              </a:lnSpc>
              <a:buNone/>
            </a:pPr>
            <a:r>
              <a:rPr lang="en-US" altLang="zh-TW" sz="2400" dirty="0" smtClean="0">
                <a:ea typeface="微軟正黑體" pitchFamily="34" charset="-120"/>
              </a:rPr>
              <a:t>     IELT: 5.5</a:t>
            </a:r>
          </a:p>
          <a:p>
            <a:pPr eaLnBrk="1" hangingPunct="1">
              <a:lnSpc>
                <a:spcPct val="90000"/>
              </a:lnSpc>
              <a:buFont typeface="Arial" charset="0"/>
              <a:buBlip>
                <a:blip r:embed="rId3"/>
              </a:buBlip>
            </a:pPr>
            <a:r>
              <a:rPr lang="en-US" altLang="zh-TW" sz="2400" dirty="0" smtClean="0">
                <a:ea typeface="微軟正黑體" pitchFamily="34" charset="-120"/>
              </a:rPr>
              <a:t>High Standard (C1):</a:t>
            </a:r>
          </a:p>
          <a:p>
            <a:pPr eaLnBrk="1" hangingPunct="1">
              <a:lnSpc>
                <a:spcPct val="90000"/>
              </a:lnSpc>
              <a:buNone/>
            </a:pPr>
            <a:r>
              <a:rPr lang="en-US" altLang="zh-TW" sz="2400" dirty="0" smtClean="0">
                <a:ea typeface="微軟正黑體" pitchFamily="34" charset="-120"/>
              </a:rPr>
              <a:t>     GEPT: High-intermediate speaking and writing </a:t>
            </a:r>
          </a:p>
          <a:p>
            <a:pPr eaLnBrk="1" hangingPunct="1">
              <a:lnSpc>
                <a:spcPct val="90000"/>
              </a:lnSpc>
              <a:buNone/>
            </a:pPr>
            <a:r>
              <a:rPr lang="en-US" altLang="zh-TW" sz="2400" dirty="0" smtClean="0">
                <a:ea typeface="微軟正黑體" pitchFamily="34" charset="-120"/>
              </a:rPr>
              <a:t>     TOEIC: 820</a:t>
            </a:r>
          </a:p>
          <a:p>
            <a:pPr eaLnBrk="1" hangingPunct="1">
              <a:lnSpc>
                <a:spcPct val="90000"/>
              </a:lnSpc>
              <a:buNone/>
            </a:pPr>
            <a:r>
              <a:rPr lang="en-US" altLang="zh-TW" sz="2400" dirty="0" smtClean="0">
                <a:ea typeface="微軟正黑體" pitchFamily="34" charset="-120"/>
              </a:rPr>
              <a:t>     TOEFL IBT: 79</a:t>
            </a:r>
          </a:p>
          <a:p>
            <a:pPr eaLnBrk="1" hangingPunct="1">
              <a:lnSpc>
                <a:spcPct val="90000"/>
              </a:lnSpc>
              <a:buNone/>
            </a:pPr>
            <a:r>
              <a:rPr lang="en-US" altLang="zh-TW" sz="2400" dirty="0" smtClean="0">
                <a:ea typeface="微軟正黑體" pitchFamily="34" charset="-120"/>
              </a:rPr>
              <a:t>     IELT: 6.5</a:t>
            </a:r>
          </a:p>
          <a:p>
            <a:pPr eaLnBrk="1" hangingPunct="1">
              <a:lnSpc>
                <a:spcPct val="90000"/>
              </a:lnSpc>
              <a:buFont typeface="Arial" charset="0"/>
              <a:buBlip>
                <a:blip r:embed="rId3"/>
              </a:buBlip>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0" y="333374"/>
            <a:ext cx="9151939" cy="1166799"/>
          </a:xfrm>
          <a:noFill/>
        </p:spPr>
        <p:txBody>
          <a:bodyPr/>
          <a:lstStyle/>
          <a:p>
            <a:pPr eaLnBrk="1" hangingPunct="1"/>
            <a:r>
              <a:rPr lang="en-US" altLang="zh-TW" dirty="0" smtClean="0">
                <a:solidFill>
                  <a:schemeClr val="bg1"/>
                </a:solidFill>
              </a:rPr>
              <a:t>    </a:t>
            </a:r>
            <a:r>
              <a:rPr lang="en-US" altLang="zh-TW" sz="3600" dirty="0" smtClean="0">
                <a:solidFill>
                  <a:schemeClr val="bg1"/>
                </a:solidFill>
              </a:rPr>
              <a:t>NCKU English Requirement for  Graduation</a:t>
            </a:r>
            <a:endParaRPr lang="fr-FR" altLang="zh-TW" sz="3600"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4</a:t>
            </a:fld>
            <a:endParaRPr lang="fr-FR" altLang="zh-TW"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85720" y="2285992"/>
            <a:ext cx="8607455" cy="4311658"/>
          </a:xfrm>
        </p:spPr>
        <p:txBody>
          <a:bodyPr/>
          <a:lstStyle/>
          <a:p>
            <a:pPr eaLnBrk="1" hangingPunct="1">
              <a:lnSpc>
                <a:spcPct val="90000"/>
              </a:lnSpc>
              <a:spcBef>
                <a:spcPts val="1800"/>
              </a:spcBef>
              <a:buBlip>
                <a:blip r:embed="rId3"/>
              </a:buBlip>
            </a:pPr>
            <a:r>
              <a:rPr lang="en-US" sz="3200" dirty="0" smtClean="0"/>
              <a:t>As an extension to the MOE mandate, the NCKU Policy informs students that English learning is more than about acquiring a second language; the English education on campus should be seen as preparing students for global citizenship.</a:t>
            </a:r>
          </a:p>
          <a:p>
            <a:pPr eaLnBrk="1" hangingPunct="1">
              <a:lnSpc>
                <a:spcPct val="90000"/>
              </a:lnSpc>
              <a:spcBef>
                <a:spcPts val="1800"/>
              </a:spcBef>
              <a:buBlip>
                <a:blip r:embed="rId3"/>
              </a:buBlip>
            </a:pPr>
            <a:r>
              <a:rPr lang="en-US" sz="3200" dirty="0" smtClean="0"/>
              <a:t>The goal of English education more than about passing a proficiency test; it’s about developing language skills needed for classroom and career.</a:t>
            </a:r>
            <a:endParaRPr lang="zh-TW" altLang="en-US" sz="3200" dirty="0" smtClean="0"/>
          </a:p>
          <a:p>
            <a:pPr eaLnBrk="1" hangingPunct="1">
              <a:lnSpc>
                <a:spcPct val="90000"/>
              </a:lnSpc>
              <a:buNone/>
            </a:pPr>
            <a:endParaRPr lang="en-US" dirty="0" smtClean="0"/>
          </a:p>
          <a:p>
            <a:pPr eaLnBrk="1" hangingPunct="1">
              <a:lnSpc>
                <a:spcPct val="90000"/>
              </a:lnSpc>
              <a:buFont typeface="Arial" charset="0"/>
              <a:buBlip>
                <a:blip r:embed="rId3"/>
              </a:buBlip>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2357423" y="333374"/>
            <a:ext cx="6794516" cy="1166799"/>
          </a:xfrm>
          <a:noFill/>
        </p:spPr>
        <p:txBody>
          <a:bodyPr/>
          <a:lstStyle/>
          <a:p>
            <a:pPr eaLnBrk="1" hangingPunct="1"/>
            <a:r>
              <a:rPr lang="en-US" altLang="zh-TW" dirty="0" smtClean="0">
                <a:solidFill>
                  <a:schemeClr val="bg1"/>
                </a:solidFill>
              </a:rPr>
              <a:t>Driving Force 2</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5</a:t>
            </a:fld>
            <a:endParaRPr lang="fr-FR" altLang="zh-TW"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85720" y="2285992"/>
            <a:ext cx="8607455" cy="4311658"/>
          </a:xfrm>
        </p:spPr>
        <p:txBody>
          <a:bodyPr/>
          <a:lstStyle/>
          <a:p>
            <a:pPr eaLnBrk="1" hangingPunct="1">
              <a:spcBef>
                <a:spcPts val="1200"/>
              </a:spcBef>
            </a:pPr>
            <a:r>
              <a:rPr lang="en-US" altLang="zh-TW" dirty="0" smtClean="0">
                <a:latin typeface="Times New Roman" pitchFamily="18" charset="0"/>
                <a:cs typeface="Times New Roman" pitchFamily="18" charset="0"/>
              </a:rPr>
              <a:t>NCKU ESP program was established in 2007 to revamp the existing sophomore English curricula. </a:t>
            </a:r>
          </a:p>
          <a:p>
            <a:pPr lvl="1" eaLnBrk="1" hangingPunct="1">
              <a:spcBef>
                <a:spcPts val="1200"/>
              </a:spcBef>
            </a:pPr>
            <a:r>
              <a:rPr lang="en-US" altLang="zh-TW" dirty="0" smtClean="0">
                <a:latin typeface="Times New Roman" pitchFamily="18" charset="0"/>
                <a:cs typeface="Times New Roman" pitchFamily="18" charset="0"/>
              </a:rPr>
              <a:t>Freshman English courses integrate academic words to bridge its EGP design to ESP</a:t>
            </a:r>
          </a:p>
          <a:p>
            <a:pPr lvl="1" eaLnBrk="1" hangingPunct="1">
              <a:spcBef>
                <a:spcPts val="1200"/>
              </a:spcBef>
            </a:pPr>
            <a:r>
              <a:rPr lang="en-US" altLang="zh-TW" dirty="0" smtClean="0">
                <a:latin typeface="Times New Roman" pitchFamily="18" charset="0"/>
                <a:cs typeface="Times New Roman" pitchFamily="18" charset="0"/>
              </a:rPr>
              <a:t>Sophomore English re-oriented toward students’ specific academic studies so that the language education is linked with mainstream courses</a:t>
            </a:r>
          </a:p>
          <a:p>
            <a:pPr eaLnBrk="1" hangingPunct="1">
              <a:lnSpc>
                <a:spcPct val="90000"/>
              </a:lnSpc>
              <a:buFont typeface="Arial" charset="0"/>
              <a:buBlip>
                <a:blip r:embed="rId3"/>
              </a:buBlip>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2357423" y="333374"/>
            <a:ext cx="6794516" cy="1166799"/>
          </a:xfrm>
          <a:noFill/>
        </p:spPr>
        <p:txBody>
          <a:bodyPr/>
          <a:lstStyle/>
          <a:p>
            <a:pPr eaLnBrk="1" hangingPunct="1"/>
            <a:r>
              <a:rPr lang="en-US" altLang="zh-TW" dirty="0" smtClean="0">
                <a:solidFill>
                  <a:schemeClr val="bg1"/>
                </a:solidFill>
              </a:rPr>
              <a:t>NCKU ESP Program</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6</a:t>
            </a:fld>
            <a:endParaRPr lang="fr-FR" altLang="zh-TW"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85720" y="2285992"/>
            <a:ext cx="8607455" cy="4311658"/>
          </a:xfrm>
        </p:spPr>
        <p:txBody>
          <a:bodyPr/>
          <a:lstStyle/>
          <a:p>
            <a:pPr eaLnBrk="1" hangingPunct="1">
              <a:lnSpc>
                <a:spcPct val="90000"/>
              </a:lnSpc>
              <a:buBlip>
                <a:blip r:embed="rId3"/>
              </a:buBlip>
            </a:pPr>
            <a:r>
              <a:rPr lang="en-US" altLang="zh-TW" dirty="0" smtClean="0"/>
              <a:t>In 2007, a needs analysis was conducted and involved approximately 1,000 students and 30 professors from different fields. </a:t>
            </a:r>
          </a:p>
          <a:p>
            <a:pPr eaLnBrk="1" hangingPunct="1">
              <a:lnSpc>
                <a:spcPct val="90000"/>
              </a:lnSpc>
              <a:buBlip>
                <a:blip r:embed="rId3"/>
              </a:buBlip>
            </a:pPr>
            <a:r>
              <a:rPr lang="en-US" altLang="zh-TW" dirty="0" smtClean="0"/>
              <a:t>The data indicate that students and their professors identified different needs. </a:t>
            </a:r>
          </a:p>
          <a:p>
            <a:pPr eaLnBrk="1" hangingPunct="1">
              <a:lnSpc>
                <a:spcPct val="90000"/>
              </a:lnSpc>
              <a:buBlip>
                <a:blip r:embed="rId3"/>
              </a:buBlip>
            </a:pPr>
            <a:r>
              <a:rPr lang="en-US" altLang="zh-TW" dirty="0" smtClean="0"/>
              <a:t>While professors believed reading to be the most important skill for the university’s sophomore students, students themselves considered speaking skills as most needed. </a:t>
            </a: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2357423" y="333374"/>
            <a:ext cx="6794516" cy="1166799"/>
          </a:xfrm>
          <a:noFill/>
        </p:spPr>
        <p:txBody>
          <a:bodyPr/>
          <a:lstStyle/>
          <a:p>
            <a:pPr eaLnBrk="1" hangingPunct="1"/>
            <a:r>
              <a:rPr lang="en-US" altLang="zh-TW" dirty="0" smtClean="0">
                <a:solidFill>
                  <a:schemeClr val="bg1"/>
                </a:solidFill>
              </a:rPr>
              <a:t>Needs Analysis</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7</a:t>
            </a:fld>
            <a:endParaRPr lang="fr-FR" altLang="zh-TW"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85720" y="2285992"/>
            <a:ext cx="8607455" cy="4311658"/>
          </a:xfrm>
        </p:spPr>
        <p:txBody>
          <a:bodyPr/>
          <a:lstStyle/>
          <a:p>
            <a:pPr eaLnBrk="1" hangingPunct="1">
              <a:lnSpc>
                <a:spcPct val="90000"/>
              </a:lnSpc>
              <a:buBlip>
                <a:blip r:embed="rId3"/>
              </a:buBlip>
            </a:pPr>
            <a:r>
              <a:rPr lang="en-US" altLang="zh-TW" dirty="0" smtClean="0"/>
              <a:t>Subject professors expressed different opinions regarding what type and how much content knowledge to include in EAP courses. </a:t>
            </a:r>
          </a:p>
          <a:p>
            <a:pPr eaLnBrk="1" hangingPunct="1">
              <a:lnSpc>
                <a:spcPct val="90000"/>
              </a:lnSpc>
              <a:buBlip>
                <a:blip r:embed="rId3"/>
              </a:buBlip>
            </a:pPr>
            <a:r>
              <a:rPr lang="en-US" altLang="zh-TW" dirty="0" smtClean="0"/>
              <a:t>As a result, it was decided that 30% of the materials contains content knowledge whereas 70% is related to language. </a:t>
            </a:r>
          </a:p>
          <a:p>
            <a:pPr marL="342900" lvl="1" indent="-342900" eaLnBrk="1" hangingPunct="1">
              <a:lnSpc>
                <a:spcPct val="90000"/>
              </a:lnSpc>
              <a:buBlip>
                <a:blip r:embed="rId3"/>
              </a:buBlip>
            </a:pPr>
            <a:r>
              <a:rPr lang="en-US" altLang="zh-TW" sz="2800" dirty="0" smtClean="0">
                <a:cs typeface="Times New Roman" pitchFamily="18" charset="0"/>
              </a:rPr>
              <a:t>Developing reading skills and provide</a:t>
            </a:r>
            <a:r>
              <a:rPr lang="en-US" altLang="zh-TW" sz="2800" dirty="0" smtClean="0"/>
              <a:t> oral training would allow students to perform tasks in mainstream courses and in the workplace. </a:t>
            </a:r>
            <a:endParaRPr lang="zh-TW" altLang="zh-TW" sz="2800" dirty="0" smtClean="0"/>
          </a:p>
          <a:p>
            <a:pPr eaLnBrk="1" hangingPunct="1">
              <a:lnSpc>
                <a:spcPct val="90000"/>
              </a:lnSpc>
              <a:buFont typeface="Arial" charset="0"/>
              <a:buBlip>
                <a:blip r:embed="rId3"/>
              </a:buBlip>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2357423" y="333374"/>
            <a:ext cx="6794516" cy="1166799"/>
          </a:xfrm>
          <a:noFill/>
        </p:spPr>
        <p:txBody>
          <a:bodyPr/>
          <a:lstStyle/>
          <a:p>
            <a:pPr eaLnBrk="1" hangingPunct="1"/>
            <a:r>
              <a:rPr lang="en-US" altLang="zh-TW" dirty="0" smtClean="0">
                <a:solidFill>
                  <a:schemeClr val="bg1"/>
                </a:solidFill>
              </a:rPr>
              <a:t>Needs Analysis</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8</a:t>
            </a:fld>
            <a:endParaRPr lang="fr-FR" altLang="zh-TW"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圖片1"/>
          <p:cNvPicPr>
            <a:picLocks noChangeAspect="1" noChangeArrowheads="1"/>
          </p:cNvPicPr>
          <p:nvPr/>
        </p:nvPicPr>
        <p:blipFill>
          <a:blip r:embed="rId2" cstate="print"/>
          <a:srcRect/>
          <a:stretch>
            <a:fillRect/>
          </a:stretch>
        </p:blipFill>
        <p:spPr bwMode="auto">
          <a:xfrm>
            <a:off x="0" y="-285776"/>
            <a:ext cx="9144000" cy="6858000"/>
          </a:xfrm>
          <a:prstGeom prst="rect">
            <a:avLst/>
          </a:prstGeom>
          <a:noFill/>
          <a:ln w="9525">
            <a:noFill/>
            <a:miter lim="800000"/>
            <a:headEnd/>
            <a:tailEnd/>
          </a:ln>
        </p:spPr>
      </p:pic>
      <p:sp>
        <p:nvSpPr>
          <p:cNvPr id="5123" name="Rectangle 4"/>
          <p:cNvSpPr>
            <a:spLocks noGrp="1"/>
          </p:cNvSpPr>
          <p:nvPr>
            <p:ph type="body" sz="half" idx="1"/>
          </p:nvPr>
        </p:nvSpPr>
        <p:spPr>
          <a:xfrm>
            <a:off x="214282" y="1857364"/>
            <a:ext cx="8607455" cy="4786346"/>
          </a:xfrm>
        </p:spPr>
        <p:txBody>
          <a:bodyPr/>
          <a:lstStyle/>
          <a:p>
            <a:pPr marL="365760" indent="-256032" eaLnBrk="1" fontAlgn="auto" hangingPunct="1">
              <a:spcBef>
                <a:spcPts val="1200"/>
              </a:spcBef>
              <a:spcAft>
                <a:spcPts val="0"/>
              </a:spcAft>
              <a:buClr>
                <a:schemeClr val="accent3"/>
              </a:buClr>
              <a:buFont typeface="Georgia"/>
              <a:buChar char="•"/>
              <a:defRPr/>
            </a:pPr>
            <a:r>
              <a:rPr lang="en-US" altLang="zh-TW" sz="1600" dirty="0" smtClean="0">
                <a:latin typeface="Times New Roman" pitchFamily="18" charset="0"/>
                <a:cs typeface="Times New Roman" pitchFamily="18" charset="0"/>
              </a:rPr>
              <a:t>Curriculum</a:t>
            </a:r>
            <a:r>
              <a:rPr lang="zh-TW" altLang="en-US" sz="1600" dirty="0" smtClean="0">
                <a:latin typeface="Times New Roman" pitchFamily="18" charset="0"/>
                <a:cs typeface="Times New Roman" pitchFamily="18" charset="0"/>
              </a:rPr>
              <a:t> </a:t>
            </a:r>
            <a:r>
              <a:rPr lang="en-US" altLang="zh-TW" sz="1600" dirty="0" smtClean="0">
                <a:latin typeface="Times New Roman" pitchFamily="18" charset="0"/>
                <a:cs typeface="Times New Roman" pitchFamily="18" charset="0"/>
              </a:rPr>
              <a:t>goals</a:t>
            </a:r>
          </a:p>
          <a:p>
            <a:pPr marL="658368" lvl="1" indent="-246888" eaLnBrk="1" fontAlgn="auto" hangingPunct="1">
              <a:spcBef>
                <a:spcPts val="1200"/>
              </a:spcBef>
              <a:spcAft>
                <a:spcPts val="0"/>
              </a:spcAft>
              <a:buFont typeface="Georgia"/>
              <a:buChar char="▫"/>
              <a:defRPr/>
            </a:pPr>
            <a:r>
              <a:rPr lang="en-US" altLang="zh-TW" sz="1600" dirty="0" smtClean="0">
                <a:latin typeface="Times New Roman" pitchFamily="18" charset="0"/>
                <a:cs typeface="Times New Roman" pitchFamily="18" charset="0"/>
              </a:rPr>
              <a:t>Developing reading skills</a:t>
            </a:r>
          </a:p>
          <a:p>
            <a:pPr marL="658368" lvl="1" indent="-246888" eaLnBrk="1" fontAlgn="auto" hangingPunct="1">
              <a:spcBef>
                <a:spcPts val="1200"/>
              </a:spcBef>
              <a:spcAft>
                <a:spcPts val="0"/>
              </a:spcAft>
              <a:buFont typeface="Georgia"/>
              <a:buChar char="▫"/>
              <a:defRPr/>
            </a:pPr>
            <a:r>
              <a:rPr lang="en-US" altLang="zh-TW" sz="1600" dirty="0" smtClean="0">
                <a:latin typeface="Times New Roman" pitchFamily="18" charset="0"/>
                <a:cs typeface="Times New Roman" pitchFamily="18" charset="0"/>
              </a:rPr>
              <a:t>Acquiring discipline specific and general vocabulary</a:t>
            </a:r>
          </a:p>
          <a:p>
            <a:pPr marL="658368" lvl="1" indent="-246888" eaLnBrk="1" fontAlgn="auto" hangingPunct="1">
              <a:spcBef>
                <a:spcPts val="1200"/>
              </a:spcBef>
              <a:spcAft>
                <a:spcPts val="0"/>
              </a:spcAft>
              <a:buFont typeface="Georgia"/>
              <a:buChar char="▫"/>
              <a:defRPr/>
            </a:pPr>
            <a:r>
              <a:rPr lang="en-US" altLang="zh-TW" sz="1600" dirty="0" smtClean="0">
                <a:latin typeface="Times New Roman" pitchFamily="18" charset="0"/>
                <a:cs typeface="Times New Roman" pitchFamily="18" charset="0"/>
              </a:rPr>
              <a:t>Learning to perform speaking-related academic and professional tasks </a:t>
            </a:r>
            <a:endParaRPr lang="en-US" altLang="zh-TW" sz="1600" dirty="0" smtClean="0">
              <a:solidFill>
                <a:srgbClr val="FF0000"/>
              </a:solidFill>
              <a:latin typeface="Times New Roman" pitchFamily="18" charset="0"/>
              <a:cs typeface="Times New Roman" pitchFamily="18" charset="0"/>
            </a:endParaRPr>
          </a:p>
          <a:p>
            <a:pPr marL="365760" indent="-256032" eaLnBrk="1" fontAlgn="auto" hangingPunct="1">
              <a:spcBef>
                <a:spcPts val="1200"/>
              </a:spcBef>
              <a:spcAft>
                <a:spcPts val="0"/>
              </a:spcAft>
              <a:buClr>
                <a:schemeClr val="accent3"/>
              </a:buClr>
              <a:buFont typeface="Georgia"/>
              <a:buChar char="•"/>
              <a:defRPr/>
            </a:pPr>
            <a:r>
              <a:rPr lang="en-US" altLang="zh-TW" sz="1600" dirty="0" smtClean="0">
                <a:latin typeface="Times New Roman" pitchFamily="18" charset="0"/>
                <a:cs typeface="Times New Roman" pitchFamily="18" charset="0"/>
              </a:rPr>
              <a:t>Textbook design</a:t>
            </a:r>
          </a:p>
          <a:p>
            <a:pPr marL="658368" lvl="1" indent="-246888" eaLnBrk="1" fontAlgn="auto" hangingPunct="1">
              <a:spcBef>
                <a:spcPts val="1200"/>
              </a:spcBef>
              <a:spcAft>
                <a:spcPts val="0"/>
              </a:spcAft>
              <a:buFont typeface="Georgia"/>
              <a:buChar char="▫"/>
              <a:defRPr/>
            </a:pPr>
            <a:r>
              <a:rPr lang="en-US" altLang="zh-TW" sz="1600" dirty="0" smtClean="0">
                <a:latin typeface="Times New Roman" pitchFamily="18" charset="0"/>
                <a:cs typeface="Times New Roman" pitchFamily="18" charset="0"/>
              </a:rPr>
              <a:t>Content: 70% English learning, 30% disciplinary content knowledge</a:t>
            </a:r>
          </a:p>
          <a:p>
            <a:pPr marL="658368" lvl="1" indent="-246888" eaLnBrk="1" fontAlgn="auto" hangingPunct="1">
              <a:spcBef>
                <a:spcPts val="1200"/>
              </a:spcBef>
              <a:spcAft>
                <a:spcPts val="0"/>
              </a:spcAft>
              <a:buFont typeface="Georgia"/>
              <a:buChar char="▫"/>
              <a:defRPr/>
            </a:pPr>
            <a:r>
              <a:rPr lang="en-US" altLang="zh-TW" sz="1600" dirty="0" smtClean="0">
                <a:latin typeface="Times New Roman" pitchFamily="18" charset="0"/>
                <a:cs typeface="Times New Roman" pitchFamily="18" charset="0"/>
              </a:rPr>
              <a:t>Authentic materials: professional publications, government statistics, case studies</a:t>
            </a:r>
          </a:p>
          <a:p>
            <a:pPr marL="658368" lvl="1" indent="-246888" eaLnBrk="1" fontAlgn="auto" hangingPunct="1">
              <a:spcBef>
                <a:spcPts val="1200"/>
              </a:spcBef>
              <a:spcAft>
                <a:spcPts val="0"/>
              </a:spcAft>
              <a:buFont typeface="Georgia"/>
              <a:buChar char="▫"/>
              <a:defRPr/>
            </a:pPr>
            <a:r>
              <a:rPr lang="en-US" altLang="zh-TW" sz="1600" dirty="0" smtClean="0">
                <a:latin typeface="Times New Roman" pitchFamily="18" charset="0"/>
                <a:cs typeface="Times New Roman" pitchFamily="18" charset="0"/>
              </a:rPr>
              <a:t>Authentic tasks: presentation, group discussion, role play for professional &amp; academic contexts</a:t>
            </a:r>
          </a:p>
          <a:p>
            <a:pPr marL="658368" lvl="1" indent="-246888" eaLnBrk="1" fontAlgn="auto" hangingPunct="1">
              <a:spcBef>
                <a:spcPts val="1200"/>
              </a:spcBef>
              <a:spcAft>
                <a:spcPts val="0"/>
              </a:spcAft>
              <a:buFont typeface="Georgia"/>
              <a:buChar char="▫"/>
              <a:defRPr/>
            </a:pPr>
            <a:r>
              <a:rPr lang="en-US" altLang="zh-TW" sz="1600" dirty="0" smtClean="0">
                <a:latin typeface="Times New Roman" pitchFamily="18" charset="0"/>
                <a:cs typeface="Times New Roman" pitchFamily="18" charset="0"/>
              </a:rPr>
              <a:t>Corpus application to vocabulary learning </a:t>
            </a:r>
          </a:p>
          <a:p>
            <a:pPr marL="365760" indent="-256032" eaLnBrk="1" fontAlgn="auto" hangingPunct="1">
              <a:spcBef>
                <a:spcPts val="1200"/>
              </a:spcBef>
              <a:spcAft>
                <a:spcPts val="0"/>
              </a:spcAft>
              <a:buClr>
                <a:schemeClr val="accent3"/>
              </a:buClr>
              <a:buFont typeface="Georgia"/>
              <a:buChar char="•"/>
              <a:defRPr/>
            </a:pPr>
            <a:r>
              <a:rPr lang="en-US" altLang="zh-TW" sz="1600" dirty="0" smtClean="0">
                <a:latin typeface="Times New Roman" pitchFamily="18" charset="0"/>
                <a:cs typeface="Times New Roman" pitchFamily="18" charset="0"/>
              </a:rPr>
              <a:t>Learner assessment</a:t>
            </a:r>
          </a:p>
          <a:p>
            <a:pPr marL="658368" lvl="1" indent="-246888" eaLnBrk="1" fontAlgn="auto" hangingPunct="1">
              <a:spcBef>
                <a:spcPts val="1200"/>
              </a:spcBef>
              <a:spcAft>
                <a:spcPts val="0"/>
              </a:spcAft>
              <a:buFont typeface="Georgia"/>
              <a:buChar char="▫"/>
              <a:defRPr/>
            </a:pPr>
            <a:r>
              <a:rPr lang="en-US" altLang="zh-TW" sz="1600" dirty="0" smtClean="0">
                <a:latin typeface="Times New Roman" pitchFamily="18" charset="0"/>
                <a:cs typeface="Times New Roman" pitchFamily="18" charset="0"/>
              </a:rPr>
              <a:t>Achievement tests (vocabulary, reading comprehension, speaking tasks)</a:t>
            </a:r>
          </a:p>
          <a:p>
            <a:pPr marL="658368" lvl="1" indent="-246888" eaLnBrk="1" fontAlgn="auto" hangingPunct="1">
              <a:spcBef>
                <a:spcPts val="1200"/>
              </a:spcBef>
              <a:spcAft>
                <a:spcPts val="0"/>
              </a:spcAft>
              <a:buFont typeface="Georgia"/>
              <a:buChar char="▫"/>
              <a:defRPr/>
            </a:pPr>
            <a:r>
              <a:rPr lang="en-US" altLang="zh-TW" sz="1600" dirty="0" smtClean="0">
                <a:latin typeface="Times New Roman" pitchFamily="18" charset="0"/>
                <a:cs typeface="Times New Roman" pitchFamily="18" charset="0"/>
              </a:rPr>
              <a:t>Proficiency (TOEIC)</a:t>
            </a:r>
            <a:endParaRPr lang="zh-TW" altLang="en-US" sz="1600" dirty="0" smtClean="0">
              <a:latin typeface="Times New Roman" pitchFamily="18" charset="0"/>
              <a:cs typeface="Times New Roman" pitchFamily="18" charset="0"/>
            </a:endParaRPr>
          </a:p>
          <a:p>
            <a:pPr eaLnBrk="1" hangingPunct="1">
              <a:lnSpc>
                <a:spcPct val="90000"/>
              </a:lnSpc>
              <a:buFont typeface="Arial" charset="0"/>
              <a:buBlip>
                <a:blip r:embed="rId3"/>
              </a:buBlip>
            </a:pPr>
            <a:endParaRPr lang="en-US" altLang="zh-TW" dirty="0" smtClean="0">
              <a:latin typeface="Georgia" pitchFamily="18" charset="0"/>
              <a:ea typeface="微軟正黑體" pitchFamily="34" charset="-120"/>
            </a:endParaRPr>
          </a:p>
        </p:txBody>
      </p:sp>
      <p:sp>
        <p:nvSpPr>
          <p:cNvPr id="5124" name="Titre 1"/>
          <p:cNvSpPr>
            <a:spLocks noGrp="1"/>
          </p:cNvSpPr>
          <p:nvPr>
            <p:ph type="title"/>
          </p:nvPr>
        </p:nvSpPr>
        <p:spPr>
          <a:xfrm>
            <a:off x="2357423" y="333374"/>
            <a:ext cx="6794516" cy="1166799"/>
          </a:xfrm>
          <a:noFill/>
        </p:spPr>
        <p:txBody>
          <a:bodyPr/>
          <a:lstStyle/>
          <a:p>
            <a:pPr eaLnBrk="1" hangingPunct="1"/>
            <a:r>
              <a:rPr lang="en-US" altLang="zh-TW" dirty="0" smtClean="0">
                <a:solidFill>
                  <a:schemeClr val="bg1"/>
                </a:solidFill>
                <a:latin typeface="Times New Roman" pitchFamily="18" charset="0"/>
                <a:cs typeface="Times New Roman" pitchFamily="18" charset="0"/>
              </a:rPr>
              <a:t>Curriculum Designs</a:t>
            </a:r>
            <a:endParaRPr lang="fr-FR" altLang="zh-TW" b="1" dirty="0" smtClean="0">
              <a:solidFill>
                <a:schemeClr val="bg1"/>
              </a:solidFill>
              <a:latin typeface="Georgia" pitchFamily="18" charset="0"/>
            </a:endParaRPr>
          </a:p>
        </p:txBody>
      </p:sp>
      <p:sp>
        <p:nvSpPr>
          <p:cNvPr id="5" name="投影片編號版面配置區 4"/>
          <p:cNvSpPr>
            <a:spLocks noGrp="1"/>
          </p:cNvSpPr>
          <p:nvPr>
            <p:ph type="sldNum" sz="quarter" idx="12"/>
          </p:nvPr>
        </p:nvSpPr>
        <p:spPr/>
        <p:txBody>
          <a:bodyPr/>
          <a:lstStyle/>
          <a:p>
            <a:pPr>
              <a:defRPr/>
            </a:pPr>
            <a:fld id="{6E952E73-AC48-48E3-989A-72941FA42713}" type="slidenum">
              <a:rPr lang="zh-TW" altLang="fr-FR" sz="2400" smtClean="0"/>
              <a:pPr>
                <a:defRPr/>
              </a:pPr>
              <a:t>9</a:t>
            </a:fld>
            <a:endParaRPr lang="fr-FR" altLang="zh-TW"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125</Template>
  <TotalTime>1881</TotalTime>
  <Words>1428</Words>
  <Application>Microsoft Office PowerPoint</Application>
  <PresentationFormat>如螢幕大小 (4:3)</PresentationFormat>
  <Paragraphs>301</Paragraphs>
  <Slides>34</Slides>
  <Notes>1</Notes>
  <HiddenSlides>0</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125</vt:lpstr>
      <vt:lpstr>投影片 1</vt:lpstr>
      <vt:lpstr>Outline</vt:lpstr>
      <vt:lpstr>Driving Force 1</vt:lpstr>
      <vt:lpstr>    NCKU English Requirement for  Graduation</vt:lpstr>
      <vt:lpstr>Driving Force 2</vt:lpstr>
      <vt:lpstr>NCKU ESP Program</vt:lpstr>
      <vt:lpstr>Needs Analysis</vt:lpstr>
      <vt:lpstr>Needs Analysis</vt:lpstr>
      <vt:lpstr>Curriculum Designs</vt:lpstr>
      <vt:lpstr>Material Designs</vt:lpstr>
      <vt:lpstr>The Process of Course Designs</vt:lpstr>
      <vt:lpstr>Learning Assessments</vt:lpstr>
      <vt:lpstr>Implementation to Date</vt:lpstr>
      <vt:lpstr>The Process of Course Designs</vt:lpstr>
      <vt:lpstr>Program Evaluation</vt:lpstr>
      <vt:lpstr>Aims of ESP Evaluation</vt:lpstr>
      <vt:lpstr>Evaluation Indicators</vt:lpstr>
      <vt:lpstr>投影片 18</vt:lpstr>
      <vt:lpstr>投影片 19</vt:lpstr>
      <vt:lpstr>Achievement Surveys</vt:lpstr>
      <vt:lpstr>投影片 21</vt:lpstr>
      <vt:lpstr>TOEIC</vt:lpstr>
      <vt:lpstr>Interpretations of TOEIC</vt:lpstr>
      <vt:lpstr>Interpretations of TOEIC</vt:lpstr>
      <vt:lpstr>投影片 25</vt:lpstr>
      <vt:lpstr>投影片 26</vt:lpstr>
      <vt:lpstr>Learner Autonomy Survey</vt:lpstr>
      <vt:lpstr>投影片 28</vt:lpstr>
      <vt:lpstr>Strengths of NCKU ESP Evaluation</vt:lpstr>
      <vt:lpstr>投影片 30</vt:lpstr>
      <vt:lpstr>Challenges for ESP Implementation</vt:lpstr>
      <vt:lpstr>Limitations </vt:lpstr>
      <vt:lpstr>Limitations </vt:lpstr>
      <vt:lpstr>Thank you!  wtsou@mail.ncku.edu.tw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Ted</dc:creator>
  <cp:lastModifiedBy>user</cp:lastModifiedBy>
  <cp:revision>151</cp:revision>
  <dcterms:created xsi:type="dcterms:W3CDTF">2011-05-18T16:51:27Z</dcterms:created>
  <dcterms:modified xsi:type="dcterms:W3CDTF">2013-04-12T14:06:51Z</dcterms:modified>
</cp:coreProperties>
</file>